
<file path=[Content_Types].xml><?xml version="1.0" encoding="utf-8"?>
<Types xmlns="http://schemas.openxmlformats.org/package/2006/content-types">
  <Default Extension="jpeg" ContentType="image/jpeg"/>
  <Default Extension="JPG" ContentType="image/.jp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sldIdLst>
    <p:sldId id="256" r:id="rId4"/>
    <p:sldId id="282" r:id="rId5"/>
    <p:sldId id="257" r:id="rId6"/>
    <p:sldId id="270" r:id="rId7"/>
    <p:sldId id="271" r:id="rId8"/>
    <p:sldId id="258" r:id="rId9"/>
    <p:sldId id="259" r:id="rId10"/>
    <p:sldId id="268" r:id="rId11"/>
    <p:sldId id="266" r:id="rId12"/>
    <p:sldId id="260" r:id="rId13"/>
    <p:sldId id="261" r:id="rId14"/>
    <p:sldId id="262" r:id="rId15"/>
    <p:sldId id="311" r:id="rId16"/>
    <p:sldId id="309" r:id="rId17"/>
    <p:sldId id="269" r:id="rId18"/>
    <p:sldId id="267" r:id="rId19"/>
    <p:sldId id="265" r:id="rId20"/>
    <p:sldId id="272" r:id="rId21"/>
    <p:sldId id="276" r:id="rId22"/>
    <p:sldId id="312" r:id="rId23"/>
    <p:sldId id="273" r:id="rId24"/>
    <p:sldId id="274" r:id="rId25"/>
    <p:sldId id="275" r:id="rId26"/>
    <p:sldId id="277" r:id="rId27"/>
    <p:sldId id="278" r:id="rId28"/>
    <p:sldId id="279" r:id="rId29"/>
    <p:sldId id="280" r:id="rId30"/>
    <p:sldId id="284" r:id="rId31"/>
    <p:sldId id="283" r:id="rId32"/>
    <p:sldId id="281" r:id="rId3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97" d="100"/>
          <a:sy n="97" d="100"/>
        </p:scale>
        <p:origin x="93"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6266F66D-6E5B-41B3-8DF8-E29A36D565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3405102-D7A3-49F5-B19C-591B68F1D618}"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266F66D-6E5B-41B3-8DF8-E29A36D565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3405102-D7A3-49F5-B19C-591B68F1D618}"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266F66D-6E5B-41B3-8DF8-E29A36D565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3405102-D7A3-49F5-B19C-591B68F1D618}"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6266F66D-6E5B-41B3-8DF8-E29A36D565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3405102-D7A3-49F5-B19C-591B68F1D618}"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266F66D-6E5B-41B3-8DF8-E29A36D565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3405102-D7A3-49F5-B19C-591B68F1D618}"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6266F66D-6E5B-41B3-8DF8-E29A36D565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3405102-D7A3-49F5-B19C-591B68F1D618}"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6266F66D-6E5B-41B3-8DF8-E29A36D5650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3405102-D7A3-49F5-B19C-591B68F1D618}"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6266F66D-6E5B-41B3-8DF8-E29A36D5650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3405102-D7A3-49F5-B19C-591B68F1D618}"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6266F66D-6E5B-41B3-8DF8-E29A36D5650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3405102-D7A3-49F5-B19C-591B68F1D618}"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266F66D-6E5B-41B3-8DF8-E29A36D5650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3405102-D7A3-49F5-B19C-591B68F1D618}"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6266F66D-6E5B-41B3-8DF8-E29A36D5650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3405102-D7A3-49F5-B19C-591B68F1D618}"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266F66D-6E5B-41B3-8DF8-E29A36D565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3405102-D7A3-49F5-B19C-591B68F1D618}"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6266F66D-6E5B-41B3-8DF8-E29A36D5650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3405102-D7A3-49F5-B19C-591B68F1D618}"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266F66D-6E5B-41B3-8DF8-E29A36D565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3405102-D7A3-49F5-B19C-591B68F1D618}"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6266F66D-6E5B-41B3-8DF8-E29A36D565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3405102-D7A3-49F5-B19C-591B68F1D618}"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endParaRPr lang="zh-CN" altLang="en-US"/>
          </a:p>
        </p:txBody>
      </p:sp>
      <p:sp>
        <p:nvSpPr>
          <p:cNvPr id="4" name="日期占位符 3"/>
          <p:cNvSpPr>
            <a:spLocks noGrp="1"/>
          </p:cNvSpPr>
          <p:nvPr>
            <p:ph type="dt" sz="half" idx="10"/>
          </p:nvPr>
        </p:nvSpPr>
        <p:spPr/>
        <p:txBody>
          <a:bodyPr/>
          <a:lstStyle/>
          <a:p>
            <a:fld id="{6266F66D-6E5B-41B3-8DF8-E29A36D56500}"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3405102-D7A3-49F5-B19C-591B68F1D618}"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6266F66D-6E5B-41B3-8DF8-E29A36D5650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3405102-D7A3-49F5-B19C-591B68F1D618}"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endParaRPr lang="zh-CN" altLang="en-US"/>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6266F66D-6E5B-41B3-8DF8-E29A36D56500}"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3405102-D7A3-49F5-B19C-591B68F1D618}"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6266F66D-6E5B-41B3-8DF8-E29A36D56500}"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3405102-D7A3-49F5-B19C-591B68F1D618}"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266F66D-6E5B-41B3-8DF8-E29A36D56500}"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3405102-D7A3-49F5-B19C-591B68F1D618}"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6266F66D-6E5B-41B3-8DF8-E29A36D5650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3405102-D7A3-49F5-B19C-591B68F1D618}"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endParaRPr lang="zh-CN" altLang="en-US"/>
          </a:p>
        </p:txBody>
      </p:sp>
      <p:sp>
        <p:nvSpPr>
          <p:cNvPr id="5" name="日期占位符 4"/>
          <p:cNvSpPr>
            <a:spLocks noGrp="1"/>
          </p:cNvSpPr>
          <p:nvPr>
            <p:ph type="dt" sz="half" idx="10"/>
          </p:nvPr>
        </p:nvSpPr>
        <p:spPr/>
        <p:txBody>
          <a:bodyPr/>
          <a:lstStyle/>
          <a:p>
            <a:fld id="{6266F66D-6E5B-41B3-8DF8-E29A36D56500}"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3405102-D7A3-49F5-B19C-591B68F1D618}"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66F66D-6E5B-41B3-8DF8-E29A36D5650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405102-D7A3-49F5-B19C-591B68F1D61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66F66D-6E5B-41B3-8DF8-E29A36D56500}"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3405102-D7A3-49F5-B19C-591B68F1D61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image" Target="../media/image7.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jpeg"/><Relationship Id="rId1"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4.jpeg"/><Relationship Id="rId1" Type="http://schemas.openxmlformats.org/officeDocument/2006/relationships/image" Target="../media/image13.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6.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0.jpeg"/><Relationship Id="rId1" Type="http://schemas.openxmlformats.org/officeDocument/2006/relationships/image" Target="../media/image19.jpeg"/></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2.jpeg"/><Relationship Id="rId1" Type="http://schemas.openxmlformats.org/officeDocument/2006/relationships/image" Target="../media/image21.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jpeg"/><Relationship Id="rId1" Type="http://schemas.openxmlformats.org/officeDocument/2006/relationships/image" Target="../media/image25.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jpe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471408"/>
            <a:ext cx="9144000" cy="2387600"/>
          </a:xfrm>
        </p:spPr>
        <p:txBody>
          <a:bodyPr/>
          <a:lstStyle/>
          <a:p>
            <a:r>
              <a:rPr lang="zh-CN" altLang="en-US" b="1" dirty="0">
                <a:latin typeface="+mn-lt"/>
              </a:rPr>
              <a:t>中亚燃灯佛、弥勒信仰与佛教的东传</a:t>
            </a:r>
            <a:endParaRPr lang="zh-CN" altLang="en-US" b="1" dirty="0">
              <a:latin typeface="+mn-lt"/>
            </a:endParaRPr>
          </a:p>
        </p:txBody>
      </p:sp>
      <p:sp>
        <p:nvSpPr>
          <p:cNvPr id="3" name="副标题 2"/>
          <p:cNvSpPr>
            <a:spLocks noGrp="1"/>
          </p:cNvSpPr>
          <p:nvPr>
            <p:ph type="subTitle" idx="1"/>
          </p:nvPr>
        </p:nvSpPr>
        <p:spPr>
          <a:xfrm>
            <a:off x="1524000" y="4398452"/>
            <a:ext cx="9144000" cy="1655762"/>
          </a:xfrm>
        </p:spPr>
        <p:txBody>
          <a:bodyPr/>
          <a:lstStyle/>
          <a:p>
            <a:r>
              <a:rPr lang="zh-CN" altLang="en-US" dirty="0"/>
              <a:t>第三小组</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559820" y="708374"/>
            <a:ext cx="9325764" cy="369332"/>
          </a:xfrm>
          <a:prstGeom prst="rect">
            <a:avLst/>
          </a:prstGeom>
          <a:noFill/>
        </p:spPr>
        <p:txBody>
          <a:bodyPr wrap="square" rtlCol="0">
            <a:spAutoFit/>
          </a:bodyPr>
          <a:lstStyle/>
          <a:p>
            <a:r>
              <a:rPr lang="zh-CN" altLang="zh-CN" dirty="0"/>
              <a:t>燃灯佛站立的造型，保存比较完整 的有克孜尔第</a:t>
            </a:r>
            <a:r>
              <a:rPr lang="en-US" altLang="zh-CN" dirty="0"/>
              <a:t> 69 </a:t>
            </a:r>
            <a:r>
              <a:rPr lang="zh-CN" altLang="zh-CN" dirty="0"/>
              <a:t>窟和库木吐喇第</a:t>
            </a:r>
            <a:r>
              <a:rPr lang="en-US" altLang="zh-CN" dirty="0"/>
              <a:t> 34 </a:t>
            </a:r>
            <a:r>
              <a:rPr lang="zh-CN" altLang="zh-CN" dirty="0"/>
              <a:t>窟</a:t>
            </a:r>
            <a:endParaRPr lang="zh-CN" altLang="en-US" dirty="0"/>
          </a:p>
        </p:txBody>
      </p:sp>
      <p:pic>
        <p:nvPicPr>
          <p:cNvPr id="6" name="图片 5"/>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559820" y="1356406"/>
            <a:ext cx="3311943" cy="4981185"/>
          </a:xfrm>
          <a:prstGeom prst="rect">
            <a:avLst/>
          </a:prstGeom>
          <a:noFill/>
          <a:ln>
            <a:noFill/>
          </a:ln>
        </p:spPr>
      </p:pic>
      <p:pic>
        <p:nvPicPr>
          <p:cNvPr id="7" name="图片 6"/>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19825" y="1356406"/>
            <a:ext cx="3150881" cy="5006350"/>
          </a:xfrm>
          <a:prstGeom prst="rect">
            <a:avLst/>
          </a:prstGeom>
          <a:noFill/>
          <a:ln>
            <a:noFill/>
          </a:ln>
        </p:spPr>
      </p:pic>
      <p:pic>
        <p:nvPicPr>
          <p:cNvPr id="8" name="图片 7"/>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18768" y="1356406"/>
            <a:ext cx="3393633" cy="5102942"/>
          </a:xfrm>
          <a:prstGeom prst="rect">
            <a:avLst/>
          </a:prstGeom>
          <a:noFill/>
          <a:ln>
            <a:noFill/>
          </a:ln>
        </p:spPr>
      </p:pic>
      <p:sp>
        <p:nvSpPr>
          <p:cNvPr id="2" name="矩形 1"/>
          <p:cNvSpPr/>
          <p:nvPr/>
        </p:nvSpPr>
        <p:spPr>
          <a:xfrm>
            <a:off x="292943" y="6479713"/>
            <a:ext cx="8595417" cy="307777"/>
          </a:xfrm>
          <a:prstGeom prst="rect">
            <a:avLst/>
          </a:prstGeom>
        </p:spPr>
        <p:txBody>
          <a:bodyPr wrap="square">
            <a:spAutoFit/>
          </a:bodyPr>
          <a:lstStyle/>
          <a:p>
            <a:pPr algn="just">
              <a:spcAft>
                <a:spcPts val="0"/>
              </a:spcAft>
            </a:pPr>
            <a:r>
              <a:rPr lang="zh-CN" altLang="en-US" sz="1400" kern="100" dirty="0">
                <a:latin typeface="等线" panose="02010600030101010101" pitchFamily="2" charset="-122"/>
                <a:cs typeface="Times New Roman" panose="02020603050405020304" pitchFamily="18" charset="0"/>
              </a:rPr>
              <a:t>引自</a:t>
            </a:r>
            <a:r>
              <a:rPr lang="zh-CN" altLang="zh-CN" sz="1400" kern="100" dirty="0">
                <a:latin typeface="等线" panose="02010600030101010101" pitchFamily="2" charset="-122"/>
                <a:cs typeface="Times New Roman" panose="02020603050405020304" pitchFamily="18" charset="0"/>
              </a:rPr>
              <a:t>霍旭初：龟兹石窟</a:t>
            </a:r>
            <a:r>
              <a:rPr lang="en-US" altLang="zh-CN" sz="1400" kern="100" dirty="0">
                <a:latin typeface="等线" panose="02010600030101010101" pitchFamily="2" charset="-122"/>
                <a:cs typeface="Times New Roman" panose="02020603050405020304" pitchFamily="18" charset="0"/>
              </a:rPr>
              <a:t>“</a:t>
            </a:r>
            <a:r>
              <a:rPr lang="zh-CN" altLang="zh-CN" sz="1400" kern="100" dirty="0">
                <a:latin typeface="等线" panose="02010600030101010101" pitchFamily="2" charset="-122"/>
                <a:cs typeface="Times New Roman" panose="02020603050405020304" pitchFamily="18" charset="0"/>
              </a:rPr>
              <a:t>过去佛</a:t>
            </a:r>
            <a:r>
              <a:rPr lang="en-US" altLang="zh-CN" sz="1400" kern="100" dirty="0">
                <a:latin typeface="等线" panose="02010600030101010101" pitchFamily="2" charset="-122"/>
                <a:cs typeface="Times New Roman" panose="02020603050405020304" pitchFamily="18" charset="0"/>
              </a:rPr>
              <a:t>”</a:t>
            </a:r>
            <a:r>
              <a:rPr lang="zh-CN" altLang="zh-CN" sz="1400" kern="100" dirty="0">
                <a:latin typeface="等线" panose="02010600030101010101" pitchFamily="2" charset="-122"/>
                <a:cs typeface="Times New Roman" panose="02020603050405020304" pitchFamily="18" charset="0"/>
              </a:rPr>
              <a:t>研究 </a:t>
            </a:r>
            <a:r>
              <a:rPr lang="en-US" altLang="zh-CN" sz="1400" kern="100" dirty="0">
                <a:latin typeface="等线" panose="02010600030101010101" pitchFamily="2" charset="-122"/>
                <a:cs typeface="Times New Roman" panose="02020603050405020304" pitchFamily="18" charset="0"/>
              </a:rPr>
              <a:t>[J],</a:t>
            </a:r>
            <a:r>
              <a:rPr lang="zh-CN" altLang="zh-CN" sz="1400" kern="100" dirty="0">
                <a:latin typeface="等线" panose="02010600030101010101" pitchFamily="2" charset="-122"/>
                <a:cs typeface="Times New Roman" panose="02020603050405020304" pitchFamily="18" charset="0"/>
              </a:rPr>
              <a:t>新疆龟兹研究院</a:t>
            </a:r>
            <a:r>
              <a:rPr lang="en-US" altLang="zh-CN" sz="1400" kern="100" dirty="0">
                <a:latin typeface="等线" panose="02010600030101010101" pitchFamily="2" charset="-122"/>
                <a:cs typeface="Times New Roman" panose="02020603050405020304" pitchFamily="18" charset="0"/>
              </a:rPr>
              <a:t>, </a:t>
            </a:r>
            <a:r>
              <a:rPr lang="zh-CN" altLang="zh-CN" sz="1400" kern="100" dirty="0">
                <a:latin typeface="等线" panose="02010600030101010101" pitchFamily="2" charset="-122"/>
                <a:cs typeface="Times New Roman" panose="02020603050405020304" pitchFamily="18" charset="0"/>
              </a:rPr>
              <a:t>敦煌研究</a:t>
            </a:r>
            <a:r>
              <a:rPr lang="en-US" altLang="zh-CN" sz="1400" kern="100" dirty="0">
                <a:latin typeface="等线" panose="02010600030101010101" pitchFamily="2" charset="-122"/>
                <a:cs typeface="Times New Roman" panose="02020603050405020304" pitchFamily="18" charset="0"/>
              </a:rPr>
              <a:t>,2012 </a:t>
            </a:r>
            <a:r>
              <a:rPr lang="zh-CN" altLang="zh-CN" sz="1400" kern="100" dirty="0">
                <a:latin typeface="等线" panose="02010600030101010101" pitchFamily="2" charset="-122"/>
                <a:cs typeface="Times New Roman" panose="02020603050405020304" pitchFamily="18" charset="0"/>
              </a:rPr>
              <a:t>年第</a:t>
            </a:r>
            <a:r>
              <a:rPr lang="en-US" altLang="zh-CN" sz="1400" kern="100" dirty="0">
                <a:latin typeface="等线" panose="02010600030101010101" pitchFamily="2" charset="-122"/>
                <a:cs typeface="Times New Roman" panose="02020603050405020304" pitchFamily="18" charset="0"/>
              </a:rPr>
              <a:t> 5 </a:t>
            </a:r>
            <a:r>
              <a:rPr lang="zh-CN" altLang="zh-CN" sz="1400" kern="100" dirty="0">
                <a:latin typeface="等线" panose="02010600030101010101" pitchFamily="2" charset="-122"/>
                <a:cs typeface="Times New Roman" panose="02020603050405020304" pitchFamily="18" charset="0"/>
              </a:rPr>
              <a:t>期</a:t>
            </a:r>
            <a:endParaRPr lang="zh-CN" altLang="zh-CN" sz="1400" kern="100" dirty="0">
              <a:latin typeface="等线" panose="02010600030101010101" pitchFamily="2" charset="-122"/>
              <a:cs typeface="Times New Roman" panose="02020603050405020304" pitchFamily="18"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1">
            <a:extLst>
              <a:ext uri="{28A0092B-C50C-407E-A947-70E740481C1C}">
                <a14:useLocalDpi xmlns:a14="http://schemas.microsoft.com/office/drawing/2010/main" val="0"/>
              </a:ext>
            </a:extLst>
          </a:blip>
          <a:srcRect/>
          <a:stretch>
            <a:fillRect/>
          </a:stretch>
        </p:blipFill>
        <p:spPr bwMode="auto">
          <a:xfrm>
            <a:off x="811655" y="339213"/>
            <a:ext cx="4597243" cy="6259959"/>
          </a:xfrm>
          <a:prstGeom prst="rect">
            <a:avLst/>
          </a:prstGeom>
          <a:noFill/>
          <a:ln>
            <a:noFill/>
          </a:ln>
        </p:spPr>
      </p:pic>
      <p:sp>
        <p:nvSpPr>
          <p:cNvPr id="5" name="文本框 4"/>
          <p:cNvSpPr txBox="1"/>
          <p:nvPr/>
        </p:nvSpPr>
        <p:spPr>
          <a:xfrm>
            <a:off x="6572865" y="752168"/>
            <a:ext cx="3800167" cy="3789627"/>
          </a:xfrm>
          <a:prstGeom prst="rect">
            <a:avLst/>
          </a:prstGeom>
          <a:noFill/>
        </p:spPr>
        <p:txBody>
          <a:bodyPr wrap="square" rtlCol="0">
            <a:spAutoFit/>
          </a:bodyPr>
          <a:lstStyle/>
          <a:p>
            <a:pPr>
              <a:lnSpc>
                <a:spcPct val="150000"/>
              </a:lnSpc>
            </a:pPr>
            <a:r>
              <a:rPr lang="zh-CN" altLang="zh-CN" dirty="0"/>
              <a:t>龟兹地区燃灯佛授记造像可分两大类</a:t>
            </a:r>
            <a:r>
              <a:rPr lang="zh-CN" altLang="en-US" dirty="0"/>
              <a:t>：</a:t>
            </a:r>
            <a:endParaRPr lang="en-US" altLang="zh-CN" dirty="0"/>
          </a:p>
          <a:p>
            <a:pPr>
              <a:lnSpc>
                <a:spcPct val="150000"/>
              </a:lnSpc>
            </a:pPr>
            <a:r>
              <a:rPr lang="zh-CN" altLang="en-US" dirty="0"/>
              <a:t>一类</a:t>
            </a:r>
            <a:r>
              <a:rPr lang="zh-CN" altLang="zh-CN" dirty="0"/>
              <a:t>有</a:t>
            </a:r>
            <a:r>
              <a:rPr lang="en-US" altLang="zh-CN" dirty="0"/>
              <a:t> “</a:t>
            </a:r>
            <a:r>
              <a:rPr lang="zh-CN" altLang="zh-CN" dirty="0"/>
              <a:t>买花献佛</a:t>
            </a:r>
            <a:r>
              <a:rPr lang="en-US" altLang="zh-CN" dirty="0"/>
              <a:t>”</a:t>
            </a:r>
            <a:r>
              <a:rPr lang="zh-CN" altLang="zh-CN" dirty="0"/>
              <a:t>及</a:t>
            </a:r>
            <a:r>
              <a:rPr lang="en-US" altLang="zh-CN" dirty="0"/>
              <a:t> “</a:t>
            </a:r>
            <a:r>
              <a:rPr lang="zh-CN" altLang="zh-CN" dirty="0"/>
              <a:t>布发掩泥</a:t>
            </a:r>
            <a:r>
              <a:rPr lang="en-US" altLang="zh-CN" dirty="0"/>
              <a:t>”</a:t>
            </a:r>
            <a:r>
              <a:rPr lang="zh-CN" altLang="zh-CN" dirty="0"/>
              <a:t>的情景</a:t>
            </a:r>
            <a:r>
              <a:rPr lang="en-US" altLang="zh-CN" dirty="0"/>
              <a:t>,</a:t>
            </a:r>
            <a:r>
              <a:rPr lang="zh-CN" altLang="zh-CN" dirty="0"/>
              <a:t>突出强调了菩萨的供养、 发愿的功德方面</a:t>
            </a:r>
            <a:r>
              <a:rPr lang="en-US" altLang="zh-CN" dirty="0"/>
              <a:t>,</a:t>
            </a:r>
            <a:r>
              <a:rPr lang="zh-CN" altLang="zh-CN" dirty="0"/>
              <a:t>意在号召信徒多做功德</a:t>
            </a:r>
            <a:r>
              <a:rPr lang="en-US" altLang="zh-CN" dirty="0"/>
              <a:t>,</a:t>
            </a:r>
            <a:r>
              <a:rPr lang="zh-CN" altLang="zh-CN" dirty="0"/>
              <a:t>积累善果。</a:t>
            </a:r>
            <a:endParaRPr lang="en-US" altLang="zh-CN" dirty="0"/>
          </a:p>
          <a:p>
            <a:pPr>
              <a:lnSpc>
                <a:spcPct val="150000"/>
              </a:lnSpc>
            </a:pPr>
            <a:r>
              <a:rPr lang="zh-CN" altLang="en-US" dirty="0"/>
              <a:t>另一类</a:t>
            </a:r>
            <a:r>
              <a:rPr lang="zh-CN" altLang="zh-CN" dirty="0"/>
              <a:t>画面中都有儒童子腾空礼拜的场面</a:t>
            </a:r>
            <a:r>
              <a:rPr lang="zh-CN" altLang="en-US" dirty="0"/>
              <a:t>，</a:t>
            </a:r>
            <a:r>
              <a:rPr lang="zh-CN" altLang="zh-CN" dirty="0"/>
              <a:t>强调了菩萨得佛授记及虔 诚信仰的思想。</a:t>
            </a:r>
            <a:endParaRPr lang="zh-CN" altLang="en-US" dirty="0"/>
          </a:p>
        </p:txBody>
      </p:sp>
      <p:sp>
        <p:nvSpPr>
          <p:cNvPr id="2" name="矩形 1"/>
          <p:cNvSpPr/>
          <p:nvPr/>
        </p:nvSpPr>
        <p:spPr>
          <a:xfrm>
            <a:off x="5791200" y="5952841"/>
            <a:ext cx="6096000" cy="646331"/>
          </a:xfrm>
          <a:prstGeom prst="rect">
            <a:avLst/>
          </a:prstGeom>
        </p:spPr>
        <p:txBody>
          <a:bodyPr>
            <a:spAutoFit/>
          </a:bodyPr>
          <a:lstStyle/>
          <a:p>
            <a:r>
              <a:rPr lang="zh-CN" altLang="en-US" dirty="0">
                <a:cs typeface="Times New Roman" panose="02020603050405020304" pitchFamily="18" charset="0"/>
              </a:rPr>
              <a:t>引自 </a:t>
            </a:r>
            <a:r>
              <a:rPr lang="zh-CN" altLang="zh-CN" dirty="0">
                <a:cs typeface="Times New Roman" panose="02020603050405020304" pitchFamily="18" charset="0"/>
              </a:rPr>
              <a:t>苗利辉：龟兹燃灯佛授记造像及相关问题的探讨</a:t>
            </a:r>
            <a:r>
              <a:rPr lang="en-US" altLang="zh-CN" dirty="0">
                <a:cs typeface="Times New Roman" panose="02020603050405020304" pitchFamily="18" charset="0"/>
              </a:rPr>
              <a:t>[J]</a:t>
            </a:r>
            <a:r>
              <a:rPr lang="zh-CN" altLang="zh-CN" dirty="0">
                <a:cs typeface="Times New Roman" panose="02020603050405020304" pitchFamily="18" charset="0"/>
              </a:rPr>
              <a:t>西域研究，</a:t>
            </a:r>
            <a:r>
              <a:rPr lang="en-US" altLang="zh-CN" dirty="0">
                <a:cs typeface="Times New Roman" panose="02020603050405020304" pitchFamily="18" charset="0"/>
              </a:rPr>
              <a:t>2007</a:t>
            </a:r>
            <a:r>
              <a:rPr lang="zh-CN" altLang="zh-CN" dirty="0">
                <a:cs typeface="Times New Roman" panose="02020603050405020304" pitchFamily="18" charset="0"/>
              </a:rPr>
              <a:t>，</a:t>
            </a:r>
            <a:r>
              <a:rPr lang="en-US" altLang="zh-CN" dirty="0">
                <a:cs typeface="Times New Roman" panose="02020603050405020304" pitchFamily="18" charset="0"/>
              </a:rPr>
              <a:t>53-63</a:t>
            </a: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b="1" dirty="0"/>
              <a:t>燃灯佛在中国的崇拜</a:t>
            </a:r>
            <a:br>
              <a:rPr lang="zh-CN" altLang="zh-CN" dirty="0"/>
            </a:br>
            <a:endParaRPr lang="zh-CN" altLang="en-US" dirty="0"/>
          </a:p>
        </p:txBody>
      </p:sp>
      <p:sp>
        <p:nvSpPr>
          <p:cNvPr id="3" name="内容占位符 2"/>
          <p:cNvSpPr>
            <a:spLocks noGrp="1"/>
          </p:cNvSpPr>
          <p:nvPr>
            <p:ph idx="1"/>
          </p:nvPr>
        </p:nvSpPr>
        <p:spPr>
          <a:xfrm>
            <a:off x="838200" y="1476579"/>
            <a:ext cx="10515600" cy="553781"/>
          </a:xfrm>
        </p:spPr>
        <p:txBody>
          <a:bodyPr>
            <a:normAutofit fontScale="55000" lnSpcReduction="20000"/>
          </a:bodyPr>
          <a:lstStyle/>
          <a:p>
            <a:r>
              <a:rPr lang="zh-CN" altLang="zh-CN" dirty="0"/>
              <a:t>辽宁朝阳南塔地宫发现首次出土的锭光佛舍利</a:t>
            </a:r>
            <a:endParaRPr lang="en-US" altLang="zh-CN" dirty="0"/>
          </a:p>
          <a:p>
            <a:pPr marL="0" indent="0">
              <a:buNone/>
            </a:pPr>
            <a:r>
              <a:rPr lang="zh-CN" altLang="en-US" dirty="0"/>
              <a:t>（图为</a:t>
            </a:r>
            <a:r>
              <a:rPr lang="zh-CN" altLang="zh-CN" b="1" dirty="0"/>
              <a:t>燃灯佛的舍利和道场</a:t>
            </a:r>
            <a:r>
              <a:rPr lang="zh-CN" altLang="en-US" b="1" dirty="0"/>
              <a:t>）</a:t>
            </a:r>
            <a:endParaRPr lang="zh-CN" altLang="zh-CN" dirty="0"/>
          </a:p>
          <a:p>
            <a:pPr marL="0" indent="0">
              <a:buNone/>
            </a:pPr>
            <a:endParaRPr lang="zh-CN" altLang="en-US" dirty="0"/>
          </a:p>
        </p:txBody>
      </p:sp>
      <p:pic>
        <p:nvPicPr>
          <p:cNvPr id="4" name="图片 3"/>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707253" y="2679291"/>
            <a:ext cx="4508771" cy="3318390"/>
          </a:xfrm>
          <a:prstGeom prst="rect">
            <a:avLst/>
          </a:prstGeom>
          <a:noFill/>
          <a:ln>
            <a:noFill/>
          </a:ln>
        </p:spPr>
      </p:pic>
      <p:pic>
        <p:nvPicPr>
          <p:cNvPr id="5" name="图片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975960" y="2679291"/>
            <a:ext cx="4447633" cy="3318390"/>
          </a:xfrm>
          <a:prstGeom prst="rect">
            <a:avLst/>
          </a:prstGeom>
          <a:noFill/>
          <a:ln>
            <a:noFill/>
          </a:ln>
        </p:spPr>
      </p:pic>
      <p:sp>
        <p:nvSpPr>
          <p:cNvPr id="6" name="矩形 5"/>
          <p:cNvSpPr/>
          <p:nvPr/>
        </p:nvSpPr>
        <p:spPr>
          <a:xfrm>
            <a:off x="786720" y="6308209"/>
            <a:ext cx="5921814" cy="369332"/>
          </a:xfrm>
          <a:prstGeom prst="rect">
            <a:avLst/>
          </a:prstGeom>
        </p:spPr>
        <p:txBody>
          <a:bodyPr wrap="none">
            <a:spAutoFit/>
          </a:bodyPr>
          <a:lstStyle/>
          <a:p>
            <a:r>
              <a:rPr lang="zh-CN" altLang="en-US" dirty="0">
                <a:solidFill>
                  <a:srgbClr val="000000"/>
                </a:solidFill>
                <a:ea typeface="宋体" panose="02010600030101010101" pitchFamily="2" charset="-122"/>
                <a:cs typeface="Arial" panose="020B0604020202020204" pitchFamily="34" charset="0"/>
              </a:rPr>
              <a:t>引自 </a:t>
            </a:r>
            <a:r>
              <a:rPr lang="zh-CN" altLang="zh-CN" dirty="0">
                <a:solidFill>
                  <a:srgbClr val="000000"/>
                </a:solidFill>
                <a:ea typeface="宋体" panose="02010600030101010101" pitchFamily="2" charset="-122"/>
                <a:cs typeface="Arial" panose="020B0604020202020204" pitchFamily="34" charset="0"/>
              </a:rPr>
              <a:t>王华：</a:t>
            </a:r>
            <a:r>
              <a:rPr lang="zh-CN" altLang="zh-CN" dirty="0">
                <a:solidFill>
                  <a:srgbClr val="000000"/>
                </a:solidFill>
                <a:ea typeface="宋体" panose="02010600030101010101" pitchFamily="2" charset="-122"/>
                <a:cs typeface="Times New Roman" panose="02020603050405020304" pitchFamily="18" charset="0"/>
              </a:rPr>
              <a:t>农历八月廿二日</a:t>
            </a:r>
            <a:r>
              <a:rPr lang="en-US" altLang="zh-CN" dirty="0">
                <a:solidFill>
                  <a:srgbClr val="000000"/>
                </a:solidFill>
                <a:ea typeface="宋体" panose="02010600030101010101" pitchFamily="2" charset="-122"/>
                <a:cs typeface="Times New Roman" panose="02020603050405020304" pitchFamily="18" charset="0"/>
              </a:rPr>
              <a:t> </a:t>
            </a:r>
            <a:r>
              <a:rPr lang="zh-CN" altLang="zh-CN" dirty="0">
                <a:solidFill>
                  <a:srgbClr val="000000"/>
                </a:solidFill>
                <a:ea typeface="宋体" panose="02010600030101010101" pitchFamily="2" charset="-122"/>
                <a:cs typeface="Times New Roman" panose="02020603050405020304" pitchFamily="18" charset="0"/>
              </a:rPr>
              <a:t>恭迎燃灯古佛圣诞</a:t>
            </a:r>
            <a:r>
              <a:rPr lang="en-US" altLang="zh-CN" dirty="0">
                <a:solidFill>
                  <a:srgbClr val="000000"/>
                </a:solidFill>
                <a:ea typeface="宋体" panose="02010600030101010101" pitchFamily="2" charset="-122"/>
                <a:cs typeface="Times New Roman" panose="02020603050405020304" pitchFamily="18" charset="0"/>
              </a:rPr>
              <a:t>[N]</a:t>
            </a:r>
            <a:r>
              <a:rPr lang="zh-CN" altLang="zh-CN" dirty="0">
                <a:solidFill>
                  <a:srgbClr val="000000"/>
                </a:solidFill>
                <a:ea typeface="宋体" panose="02010600030101010101" pitchFamily="2" charset="-122"/>
                <a:cs typeface="Times New Roman" panose="02020603050405020304" pitchFamily="18" charset="0"/>
              </a:rPr>
              <a:t>，</a:t>
            </a:r>
            <a:r>
              <a:rPr lang="en-US" altLang="zh-CN" dirty="0">
                <a:solidFill>
                  <a:srgbClr val="000000"/>
                </a:solidFill>
                <a:latin typeface="宋体" panose="02010600030101010101" pitchFamily="2" charset="-122"/>
                <a:cs typeface="Arial" panose="020B0604020202020204" pitchFamily="34" charset="0"/>
              </a:rPr>
              <a:t>2019</a:t>
            </a:r>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zh-CN" dirty="0"/>
              <a:t>岩山寺文殊殿西壁的《燃灯佛授记》与线描图</a:t>
            </a:r>
            <a:br>
              <a:rPr lang="zh-CN" altLang="zh-CN" dirty="0"/>
            </a:br>
            <a:endParaRPr lang="zh-CN" altLang="en-US" dirty="0"/>
          </a:p>
        </p:txBody>
      </p:sp>
      <p:pic>
        <p:nvPicPr>
          <p:cNvPr id="4" name="图片 3"/>
          <p:cNvPicPr/>
          <p:nvPr/>
        </p:nvPicPr>
        <p:blipFill>
          <a:blip r:embed="rId1">
            <a:extLst>
              <a:ext uri="{28A0092B-C50C-407E-A947-70E740481C1C}">
                <a14:useLocalDpi xmlns:a14="http://schemas.microsoft.com/office/drawing/2010/main" val="0"/>
              </a:ext>
            </a:extLst>
          </a:blip>
          <a:srcRect/>
          <a:stretch>
            <a:fillRect/>
          </a:stretch>
        </p:blipFill>
        <p:spPr bwMode="auto">
          <a:xfrm>
            <a:off x="959138" y="1366683"/>
            <a:ext cx="4093310" cy="4792047"/>
          </a:xfrm>
          <a:prstGeom prst="rect">
            <a:avLst/>
          </a:prstGeom>
          <a:noFill/>
          <a:ln>
            <a:noFill/>
          </a:ln>
        </p:spPr>
      </p:pic>
      <p:pic>
        <p:nvPicPr>
          <p:cNvPr id="5" name="图片 4"/>
          <p:cNvPicPr/>
          <p:nvPr/>
        </p:nvPicPr>
        <p:blipFill>
          <a:blip r:embed="rId2">
            <a:extLst>
              <a:ext uri="{28A0092B-C50C-407E-A947-70E740481C1C}">
                <a14:useLocalDpi xmlns:a14="http://schemas.microsoft.com/office/drawing/2010/main" val="0"/>
              </a:ext>
            </a:extLst>
          </a:blip>
          <a:srcRect/>
          <a:stretch>
            <a:fillRect/>
          </a:stretch>
        </p:blipFill>
        <p:spPr bwMode="auto">
          <a:xfrm>
            <a:off x="5657494" y="1366683"/>
            <a:ext cx="4129982" cy="479204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b="1"/>
              <a:t>Q&amp;A</a:t>
            </a:r>
            <a:endParaRPr lang="en-US" altLang="zh-CN" b="1"/>
          </a:p>
        </p:txBody>
      </p:sp>
      <p:sp>
        <p:nvSpPr>
          <p:cNvPr id="3" name="内容占位符 2"/>
          <p:cNvSpPr>
            <a:spLocks noGrp="1"/>
          </p:cNvSpPr>
          <p:nvPr>
            <p:ph idx="1"/>
          </p:nvPr>
        </p:nvSpPr>
        <p:spPr/>
        <p:txBody>
          <a:bodyPr/>
          <a:p>
            <a:r>
              <a:rPr lang="zh-CN" altLang="en-US"/>
              <a:t>出土舍利数目为什么与记载不符</a:t>
            </a:r>
            <a:endParaRPr lang="zh-CN" altLang="en-US"/>
          </a:p>
          <a:p>
            <a:r>
              <a:rPr lang="zh-CN" altLang="en-US"/>
              <a:t>锭光佛舍利为什么会在朝阳现身</a:t>
            </a:r>
            <a:endParaRPr lang="zh-CN" altLang="en-US"/>
          </a:p>
          <a:p>
            <a:r>
              <a:rPr lang="zh-CN" altLang="en-US"/>
              <a:t>岩山寺“燃灯佛授记”图像出现的历史意义 </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08471" y="2911680"/>
            <a:ext cx="10515600" cy="1325563"/>
          </a:xfrm>
        </p:spPr>
        <p:txBody>
          <a:bodyPr/>
          <a:lstStyle/>
          <a:p>
            <a:pPr algn="r"/>
            <a:r>
              <a:rPr lang="zh-CN" altLang="zh-CN" dirty="0"/>
              <a:t>清乾隆 铜鎏金燃灯佛坐像</a:t>
            </a:r>
            <a:br>
              <a:rPr lang="zh-CN" altLang="zh-CN" dirty="0"/>
            </a:br>
            <a:endParaRPr lang="zh-CN" altLang="en-US" dirty="0"/>
          </a:p>
        </p:txBody>
      </p:sp>
      <p:pic>
        <p:nvPicPr>
          <p:cNvPr id="4" name="图片 3"/>
          <p:cNvPicPr/>
          <p:nvPr/>
        </p:nvPicPr>
        <p:blipFill>
          <a:blip r:embed="rId1">
            <a:extLst>
              <a:ext uri="{28A0092B-C50C-407E-A947-70E740481C1C}">
                <a14:useLocalDpi xmlns:a14="http://schemas.microsoft.com/office/drawing/2010/main" val="0"/>
              </a:ext>
            </a:extLst>
          </a:blip>
          <a:srcRect/>
          <a:stretch>
            <a:fillRect/>
          </a:stretch>
        </p:blipFill>
        <p:spPr bwMode="auto">
          <a:xfrm>
            <a:off x="803692" y="309716"/>
            <a:ext cx="4316108" cy="608963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8542" y="325795"/>
            <a:ext cx="10515600" cy="1325563"/>
          </a:xfrm>
        </p:spPr>
        <p:txBody>
          <a:bodyPr/>
          <a:lstStyle/>
          <a:p>
            <a:r>
              <a:rPr lang="zh-CN" altLang="zh-CN" b="1" dirty="0"/>
              <a:t>北京通州燃灯佛舍利塔</a:t>
            </a:r>
            <a:endParaRPr lang="zh-CN" altLang="en-US" dirty="0"/>
          </a:p>
        </p:txBody>
      </p:sp>
      <p:pic>
        <p:nvPicPr>
          <p:cNvPr id="4" name="图片 3"/>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31858" y="568530"/>
            <a:ext cx="4513006" cy="5860436"/>
          </a:xfrm>
          <a:prstGeom prst="rect">
            <a:avLst/>
          </a:prstGeom>
          <a:noFill/>
          <a:ln>
            <a:noFill/>
          </a:ln>
        </p:spPr>
      </p:pic>
      <p:sp>
        <p:nvSpPr>
          <p:cNvPr id="5" name="文本框 4"/>
          <p:cNvSpPr txBox="1"/>
          <p:nvPr/>
        </p:nvSpPr>
        <p:spPr>
          <a:xfrm>
            <a:off x="1504334" y="2344586"/>
            <a:ext cx="2930013" cy="2308324"/>
          </a:xfrm>
          <a:prstGeom prst="rect">
            <a:avLst/>
          </a:prstGeom>
          <a:noFill/>
        </p:spPr>
        <p:txBody>
          <a:bodyPr wrap="square" rtlCol="0">
            <a:spAutoFit/>
          </a:bodyPr>
          <a:lstStyle/>
          <a:p>
            <a:r>
              <a:rPr lang="zh-CN" altLang="zh-CN" dirty="0"/>
              <a:t>燃灯塔为砖木结构，密檐实心，八角形</a:t>
            </a:r>
            <a:r>
              <a:rPr lang="en-US" altLang="zh-CN" dirty="0"/>
              <a:t>13</a:t>
            </a:r>
            <a:r>
              <a:rPr lang="zh-CN" altLang="zh-CN" dirty="0"/>
              <a:t>层，略有收分。原高</a:t>
            </a:r>
            <a:r>
              <a:rPr lang="en-US" altLang="zh-CN" dirty="0"/>
              <a:t>48</a:t>
            </a:r>
            <a:r>
              <a:rPr lang="zh-CN" altLang="zh-CN" dirty="0"/>
              <a:t>米，围</a:t>
            </a:r>
            <a:r>
              <a:rPr lang="en-US" altLang="zh-CN" dirty="0"/>
              <a:t>44</a:t>
            </a:r>
            <a:r>
              <a:rPr lang="zh-CN" altLang="zh-CN" dirty="0"/>
              <a:t>米，须弥座，双束腰，每面多嵌精美砖雕，下腰置二龙戏珠，上腰设三壶门，内镶仙人，各角雕力士披甲顶盔。</a:t>
            </a:r>
            <a:endParaRPr lang="zh-CN" altLang="zh-CN" dirty="0"/>
          </a:p>
          <a:p>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73395" y="2766218"/>
            <a:ext cx="2845210" cy="1325563"/>
          </a:xfrm>
        </p:spPr>
        <p:txBody>
          <a:bodyPr>
            <a:noAutofit/>
          </a:bodyPr>
          <a:lstStyle/>
          <a:p>
            <a:r>
              <a:rPr lang="zh-CN" altLang="en-US" sz="8800" dirty="0"/>
              <a:t>弥勒</a:t>
            </a:r>
            <a:endParaRPr lang="zh-CN" altLang="en-US" sz="88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弥勒信仰的流派</a:t>
            </a:r>
            <a:endParaRPr lang="zh-CN" altLang="en-US" dirty="0"/>
          </a:p>
        </p:txBody>
      </p:sp>
      <p:sp>
        <p:nvSpPr>
          <p:cNvPr id="3" name="内容占位符 2"/>
          <p:cNvSpPr>
            <a:spLocks noGrp="1"/>
          </p:cNvSpPr>
          <p:nvPr>
            <p:ph idx="1"/>
          </p:nvPr>
        </p:nvSpPr>
        <p:spPr>
          <a:xfrm>
            <a:off x="838200" y="2268077"/>
            <a:ext cx="4574458" cy="4351338"/>
          </a:xfrm>
        </p:spPr>
        <p:txBody>
          <a:bodyPr/>
          <a:lstStyle/>
          <a:p>
            <a:r>
              <a:rPr lang="zh-CN" altLang="en-US" dirty="0"/>
              <a:t>上生信仰</a:t>
            </a:r>
            <a:endParaRPr lang="en-US" altLang="zh-CN" dirty="0"/>
          </a:p>
          <a:p>
            <a:pPr marL="0" indent="0">
              <a:buNone/>
            </a:pPr>
            <a:r>
              <a:rPr lang="zh-CN" altLang="en-US" dirty="0"/>
              <a:t>信仰现今于兜率天说法之弥勒菩萨，而欲往生兜率天</a:t>
            </a:r>
            <a:endParaRPr lang="en-US" altLang="zh-CN" dirty="0"/>
          </a:p>
          <a:p>
            <a:pPr marL="0" indent="0">
              <a:buNone/>
            </a:pPr>
            <a:endParaRPr lang="en-US" altLang="zh-CN" dirty="0"/>
          </a:p>
        </p:txBody>
      </p:sp>
      <p:pic>
        <p:nvPicPr>
          <p:cNvPr id="1026" name="Picture 2" descr="https://ss2.baidu.com/-vo3dSag_xI4khGko9WTAnF6hhy/baike/whfpf=911,911,50/sign=9cd5b514233fb80e0c84329750ec161f/10dfa9ec8a136327ffec7b16938fa0ec08fac796.jp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786284" y="435077"/>
            <a:ext cx="5385619" cy="5385619"/>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8091948" y="6012426"/>
            <a:ext cx="1661652" cy="369332"/>
          </a:xfrm>
          <a:prstGeom prst="rect">
            <a:avLst/>
          </a:prstGeom>
          <a:noFill/>
        </p:spPr>
        <p:txBody>
          <a:bodyPr wrap="square" rtlCol="0">
            <a:spAutoFit/>
          </a:bodyPr>
          <a:lstStyle/>
          <a:p>
            <a:r>
              <a:rPr lang="zh-CN" altLang="en-US" dirty="0"/>
              <a:t>兜率天</a:t>
            </a:r>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弥勒信仰的流派</a:t>
            </a:r>
            <a:endParaRPr lang="zh-CN" altLang="en-US" dirty="0"/>
          </a:p>
        </p:txBody>
      </p:sp>
      <p:sp>
        <p:nvSpPr>
          <p:cNvPr id="3" name="内容占位符 2"/>
          <p:cNvSpPr>
            <a:spLocks noGrp="1"/>
          </p:cNvSpPr>
          <p:nvPr>
            <p:ph idx="1"/>
          </p:nvPr>
        </p:nvSpPr>
        <p:spPr>
          <a:xfrm>
            <a:off x="838200" y="1825625"/>
            <a:ext cx="4097594" cy="4351338"/>
          </a:xfrm>
        </p:spPr>
        <p:txBody>
          <a:bodyPr/>
          <a:lstStyle/>
          <a:p>
            <a:r>
              <a:rPr lang="zh-CN" altLang="en-US" dirty="0"/>
              <a:t>下生信仰</a:t>
            </a:r>
            <a:endParaRPr lang="en-US" altLang="zh-CN" dirty="0"/>
          </a:p>
          <a:p>
            <a:pPr marL="0" indent="0">
              <a:buNone/>
            </a:pPr>
            <a:r>
              <a:rPr lang="zh-CN" altLang="en-US" dirty="0"/>
              <a:t>相信弥勒将来下生此世界时，于龙华树下，三会说法，以救渡众生，而自己亦能生此世界，于龙华树下听受说法而成佛，故有龙华三会之说</a:t>
            </a:r>
            <a:endParaRPr lang="zh-CN" altLang="en-US" dirty="0"/>
          </a:p>
          <a:p>
            <a:endParaRPr lang="zh-CN" altLang="en-US" dirty="0"/>
          </a:p>
        </p:txBody>
      </p:sp>
      <p:pic>
        <p:nvPicPr>
          <p:cNvPr id="2050" name="Picture 2" descr="https://bkimg.cdn.bcebos.com/pic/d058ccbf6c81800a5753e15fb13533fa828b4728?x-bce-process=image/watermark,image_d2F0ZXIvYmFpa2U4MA==,g_7,xp_5,yp_5/format,f_auto"/>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521531" y="914400"/>
            <a:ext cx="5661434" cy="4940402"/>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7772401" y="6034745"/>
            <a:ext cx="1528916" cy="369332"/>
          </a:xfrm>
          <a:prstGeom prst="rect">
            <a:avLst/>
          </a:prstGeom>
          <a:noFill/>
        </p:spPr>
        <p:txBody>
          <a:bodyPr wrap="square" rtlCol="0">
            <a:spAutoFit/>
          </a:bodyPr>
          <a:lstStyle/>
          <a:p>
            <a:r>
              <a:rPr lang="zh-CN" altLang="en-US" dirty="0"/>
              <a:t>龙华三会</a:t>
            </a: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51039" y="286467"/>
            <a:ext cx="10515600" cy="1325563"/>
          </a:xfrm>
        </p:spPr>
        <p:txBody>
          <a:bodyPr/>
          <a:lstStyle/>
          <a:p>
            <a:r>
              <a:rPr lang="zh-CN" altLang="en-US" dirty="0"/>
              <a:t>目录</a:t>
            </a:r>
            <a:endParaRPr lang="zh-CN" altLang="en-US" dirty="0"/>
          </a:p>
        </p:txBody>
      </p:sp>
      <p:sp>
        <p:nvSpPr>
          <p:cNvPr id="3" name="内容占位符 2"/>
          <p:cNvSpPr>
            <a:spLocks noGrp="1"/>
          </p:cNvSpPr>
          <p:nvPr>
            <p:ph idx="1"/>
          </p:nvPr>
        </p:nvSpPr>
        <p:spPr>
          <a:xfrm>
            <a:off x="1551039" y="1687973"/>
            <a:ext cx="4333568" cy="4351338"/>
          </a:xfrm>
        </p:spPr>
        <p:txBody>
          <a:bodyPr>
            <a:normAutofit/>
          </a:bodyPr>
          <a:lstStyle/>
          <a:p>
            <a:r>
              <a:rPr lang="zh-CN" altLang="en-US" dirty="0"/>
              <a:t>佛教传播与燃灯佛</a:t>
            </a:r>
            <a:endParaRPr lang="en-US" altLang="zh-CN" dirty="0"/>
          </a:p>
          <a:p>
            <a:pPr marL="0" indent="0">
              <a:buNone/>
            </a:pPr>
            <a:r>
              <a:rPr lang="zh-CN" altLang="en-US" sz="1900" dirty="0"/>
              <a:t>南传佛教与北传佛教</a:t>
            </a:r>
            <a:endParaRPr lang="en-US" altLang="zh-CN" sz="1900" dirty="0"/>
          </a:p>
          <a:p>
            <a:pPr marL="0" indent="0">
              <a:buNone/>
            </a:pPr>
            <a:r>
              <a:rPr lang="zh-CN" altLang="en-US" sz="1900" dirty="0"/>
              <a:t>佛教传播的时间线</a:t>
            </a:r>
            <a:endParaRPr lang="en-US" altLang="zh-CN" sz="1900" dirty="0"/>
          </a:p>
          <a:p>
            <a:pPr marL="0" indent="0">
              <a:buNone/>
            </a:pPr>
            <a:r>
              <a:rPr lang="zh-CN" altLang="en-US" sz="1900" dirty="0"/>
              <a:t>燃灯佛</a:t>
            </a:r>
            <a:endParaRPr lang="en-US" altLang="zh-CN" sz="1900" dirty="0"/>
          </a:p>
          <a:p>
            <a:pPr marL="0" indent="0">
              <a:buNone/>
            </a:pPr>
            <a:endParaRPr lang="en-US" altLang="zh-CN" dirty="0"/>
          </a:p>
          <a:p>
            <a:r>
              <a:rPr lang="zh-CN" altLang="en-US" dirty="0"/>
              <a:t>弥勒</a:t>
            </a:r>
            <a:endParaRPr lang="en-US" altLang="zh-CN" dirty="0"/>
          </a:p>
          <a:p>
            <a:pPr marL="0" indent="0">
              <a:buNone/>
            </a:pPr>
            <a:r>
              <a:rPr lang="zh-CN" altLang="en-US" sz="1900" dirty="0"/>
              <a:t>弥勒信仰的流派</a:t>
            </a:r>
            <a:endParaRPr lang="en-US" altLang="zh-CN" sz="1900" dirty="0"/>
          </a:p>
          <a:p>
            <a:pPr marL="0" indent="0">
              <a:buNone/>
            </a:pPr>
            <a:r>
              <a:rPr lang="zh-CN" altLang="en-US" sz="1900" dirty="0"/>
              <a:t>与西方、南传、大乘的关系</a:t>
            </a:r>
            <a:endParaRPr lang="en-US" altLang="zh-CN" sz="1900" dirty="0"/>
          </a:p>
          <a:p>
            <a:pPr marL="0" indent="0">
              <a:buNone/>
            </a:pPr>
            <a:r>
              <a:rPr lang="zh-CN" altLang="en-US" sz="1900" dirty="0"/>
              <a:t>弥勒造像</a:t>
            </a:r>
            <a:endParaRPr lang="en-US" altLang="zh-CN" sz="1900" dirty="0"/>
          </a:p>
          <a:p>
            <a:pPr marL="0" indent="0">
              <a:buNone/>
            </a:pPr>
            <a:r>
              <a:rPr lang="zh-CN" altLang="en-US" sz="1900" dirty="0"/>
              <a:t>社会价值与当代意义</a:t>
            </a:r>
            <a:endParaRPr lang="en-US" altLang="zh-CN" sz="1900" dirty="0"/>
          </a:p>
          <a:p>
            <a:pPr marL="0" indent="0">
              <a:buNone/>
            </a:pP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弥勒信仰与其他文化的交涉</a:t>
            </a:r>
            <a:endParaRPr lang="zh-CN" altLang="en-US"/>
          </a:p>
        </p:txBody>
      </p:sp>
      <p:sp>
        <p:nvSpPr>
          <p:cNvPr id="3" name="内容占位符 2"/>
          <p:cNvSpPr>
            <a:spLocks noGrp="1"/>
          </p:cNvSpPr>
          <p:nvPr>
            <p:ph idx="1"/>
          </p:nvPr>
        </p:nvSpPr>
        <p:spPr/>
        <p:txBody>
          <a:bodyPr/>
          <a:p>
            <a:r>
              <a:rPr lang="zh-CN" altLang="en-US"/>
              <a:t>古印度弥勒信仰与西方宗教文化的交涉</a:t>
            </a:r>
            <a:endParaRPr lang="zh-CN" altLang="en-US"/>
          </a:p>
          <a:p>
            <a:r>
              <a:rPr lang="zh-CN" altLang="en-US"/>
              <a:t>弥勒信仰与南传佛教</a:t>
            </a:r>
            <a:endParaRPr lang="zh-CN" altLang="en-US"/>
          </a:p>
          <a:p>
            <a:r>
              <a:rPr lang="zh-CN" altLang="en-US"/>
              <a:t>儒释道、禅净合流与弥勒信仰</a:t>
            </a: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53846" y="525485"/>
            <a:ext cx="3469967" cy="5806658"/>
          </a:xfrm>
          <a:prstGeom prst="rect">
            <a:avLst/>
          </a:prstGeom>
          <a:noFill/>
          <a:ln>
            <a:noFill/>
          </a:ln>
        </p:spPr>
      </p:pic>
      <p:pic>
        <p:nvPicPr>
          <p:cNvPr id="5" name="图片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72857" y="525485"/>
            <a:ext cx="3469966" cy="5806844"/>
          </a:xfrm>
          <a:prstGeom prst="rect">
            <a:avLst/>
          </a:prstGeom>
          <a:noFill/>
          <a:ln>
            <a:noFill/>
          </a:ln>
        </p:spPr>
      </p:pic>
      <p:sp>
        <p:nvSpPr>
          <p:cNvPr id="6" name="文本框 5"/>
          <p:cNvSpPr txBox="1"/>
          <p:nvPr/>
        </p:nvSpPr>
        <p:spPr>
          <a:xfrm>
            <a:off x="8291867" y="5737122"/>
            <a:ext cx="2698955" cy="923330"/>
          </a:xfrm>
          <a:prstGeom prst="rect">
            <a:avLst/>
          </a:prstGeom>
          <a:noFill/>
        </p:spPr>
        <p:txBody>
          <a:bodyPr wrap="square" rtlCol="0">
            <a:spAutoFit/>
          </a:bodyPr>
          <a:lstStyle/>
          <a:p>
            <a:r>
              <a:rPr lang="en-US" altLang="zh-CN" dirty="0"/>
              <a:t>旧拓 经幢刻石 《佛说弥勒大成佛经》(部分)</a:t>
            </a:r>
            <a:endParaRPr lang="zh-CN" altLang="zh-CN" dirty="0"/>
          </a:p>
          <a:p>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1">
            <a:extLst>
              <a:ext uri="{28A0092B-C50C-407E-A947-70E740481C1C}">
                <a14:useLocalDpi xmlns:a14="http://schemas.microsoft.com/office/drawing/2010/main" val="0"/>
              </a:ext>
            </a:extLst>
          </a:blip>
          <a:srcRect/>
          <a:stretch>
            <a:fillRect/>
          </a:stretch>
        </p:blipFill>
        <p:spPr bwMode="auto">
          <a:xfrm>
            <a:off x="760627" y="960089"/>
            <a:ext cx="3714207" cy="4595434"/>
          </a:xfrm>
          <a:prstGeom prst="rect">
            <a:avLst/>
          </a:prstGeom>
          <a:noFill/>
          <a:ln>
            <a:noFill/>
          </a:ln>
        </p:spPr>
      </p:pic>
      <p:pic>
        <p:nvPicPr>
          <p:cNvPr id="5" name="图片 4"/>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38202" y="962155"/>
            <a:ext cx="3186481" cy="4593367"/>
          </a:xfrm>
          <a:prstGeom prst="rect">
            <a:avLst/>
          </a:prstGeom>
          <a:noFill/>
          <a:ln>
            <a:noFill/>
          </a:ln>
        </p:spPr>
      </p:pic>
      <p:sp>
        <p:nvSpPr>
          <p:cNvPr id="6" name="文本框 5"/>
          <p:cNvSpPr txBox="1"/>
          <p:nvPr/>
        </p:nvSpPr>
        <p:spPr>
          <a:xfrm>
            <a:off x="8686800" y="5093857"/>
            <a:ext cx="2831690" cy="923330"/>
          </a:xfrm>
          <a:prstGeom prst="rect">
            <a:avLst/>
          </a:prstGeom>
          <a:noFill/>
        </p:spPr>
        <p:txBody>
          <a:bodyPr wrap="square" rtlCol="0">
            <a:spAutoFit/>
          </a:bodyPr>
          <a:lstStyle/>
          <a:p>
            <a:r>
              <a:rPr lang="zh-CN" altLang="zh-CN" dirty="0"/>
              <a:t>北京石景山孔雀洞唐刻《佛本行集经》</a:t>
            </a:r>
            <a:endParaRPr lang="zh-CN" altLang="zh-CN" dirty="0"/>
          </a:p>
          <a:p>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1">
            <a:extLst>
              <a:ext uri="{28A0092B-C50C-407E-A947-70E740481C1C}">
                <a14:useLocalDpi xmlns:a14="http://schemas.microsoft.com/office/drawing/2010/main" val="0"/>
              </a:ext>
            </a:extLst>
          </a:blip>
          <a:srcRect/>
          <a:stretch>
            <a:fillRect/>
          </a:stretch>
        </p:blipFill>
        <p:spPr bwMode="auto">
          <a:xfrm>
            <a:off x="1479754" y="997974"/>
            <a:ext cx="4862052" cy="4862052"/>
          </a:xfrm>
          <a:prstGeom prst="rect">
            <a:avLst/>
          </a:prstGeom>
          <a:noFill/>
          <a:ln>
            <a:noFill/>
          </a:ln>
        </p:spPr>
      </p:pic>
      <p:sp>
        <p:nvSpPr>
          <p:cNvPr id="5" name="文本框 4"/>
          <p:cNvSpPr txBox="1"/>
          <p:nvPr/>
        </p:nvSpPr>
        <p:spPr>
          <a:xfrm>
            <a:off x="6966156" y="5536860"/>
            <a:ext cx="3156155" cy="646331"/>
          </a:xfrm>
          <a:prstGeom prst="rect">
            <a:avLst/>
          </a:prstGeom>
          <a:noFill/>
        </p:spPr>
        <p:txBody>
          <a:bodyPr wrap="square" rtlCol="0">
            <a:spAutoFit/>
          </a:bodyPr>
          <a:lstStyle/>
          <a:p>
            <a:r>
              <a:rPr lang="zh-CN" altLang="zh-CN" dirty="0"/>
              <a:t>永乐南藏本《杂阿含经》</a:t>
            </a:r>
            <a:endParaRPr lang="zh-CN" altLang="zh-CN" b="1" dirty="0"/>
          </a:p>
          <a:p>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弥勒造像</a:t>
            </a:r>
            <a:endParaRPr lang="zh-CN" altLang="en-US" dirty="0"/>
          </a:p>
        </p:txBody>
      </p:sp>
      <p:sp>
        <p:nvSpPr>
          <p:cNvPr id="3" name="内容占位符 2"/>
          <p:cNvSpPr>
            <a:spLocks noGrp="1"/>
          </p:cNvSpPr>
          <p:nvPr>
            <p:ph idx="1"/>
          </p:nvPr>
        </p:nvSpPr>
        <p:spPr>
          <a:xfrm>
            <a:off x="907026" y="1968192"/>
            <a:ext cx="4923503" cy="4351338"/>
          </a:xfrm>
        </p:spPr>
        <p:txBody>
          <a:bodyPr/>
          <a:lstStyle/>
          <a:p>
            <a:r>
              <a:rPr lang="zh-CN" altLang="en-US" dirty="0"/>
              <a:t>第一个形象出现在十六国时期，是交脚弥勒菩萨形象</a:t>
            </a:r>
            <a:endParaRPr lang="zh-CN" altLang="en-US" dirty="0"/>
          </a:p>
        </p:txBody>
      </p:sp>
      <p:pic>
        <p:nvPicPr>
          <p:cNvPr id="3074" name="Picture 2" descr="莫高窟第275窟交脚弥勒（北凉，412～460）"/>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20467" y="532274"/>
            <a:ext cx="3781425" cy="571500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3662519" y="5673199"/>
            <a:ext cx="2521974" cy="646331"/>
          </a:xfrm>
          <a:prstGeom prst="rect">
            <a:avLst/>
          </a:prstGeom>
          <a:noFill/>
        </p:spPr>
        <p:txBody>
          <a:bodyPr wrap="square" rtlCol="0">
            <a:spAutoFit/>
          </a:bodyPr>
          <a:lstStyle/>
          <a:p>
            <a:r>
              <a:rPr lang="zh-CN" altLang="en-US" dirty="0"/>
              <a:t>莫高窟第</a:t>
            </a:r>
            <a:r>
              <a:rPr lang="en-US" altLang="zh-CN" dirty="0"/>
              <a:t>275</a:t>
            </a:r>
            <a:r>
              <a:rPr lang="zh-CN" altLang="en-US" dirty="0"/>
              <a:t>窟交脚弥勒（北凉，</a:t>
            </a:r>
            <a:r>
              <a:rPr lang="en-US" altLang="zh-CN" dirty="0"/>
              <a:t>412</a:t>
            </a:r>
            <a:r>
              <a:rPr lang="zh-CN" altLang="en-US" dirty="0"/>
              <a:t>～</a:t>
            </a:r>
            <a:r>
              <a:rPr lang="en-US" altLang="zh-CN" dirty="0"/>
              <a:t>460</a:t>
            </a:r>
            <a:r>
              <a:rPr lang="zh-CN" altLang="en-US" dirty="0"/>
              <a:t>）</a:t>
            </a: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弥勒造像</a:t>
            </a:r>
            <a:endParaRPr lang="zh-CN" altLang="en-US" dirty="0"/>
          </a:p>
        </p:txBody>
      </p:sp>
      <p:sp>
        <p:nvSpPr>
          <p:cNvPr id="3" name="内容占位符 2"/>
          <p:cNvSpPr>
            <a:spLocks noGrp="1"/>
          </p:cNvSpPr>
          <p:nvPr>
            <p:ph idx="1"/>
          </p:nvPr>
        </p:nvSpPr>
        <p:spPr>
          <a:xfrm>
            <a:off x="690716" y="1646443"/>
            <a:ext cx="4171336" cy="4351338"/>
          </a:xfrm>
        </p:spPr>
        <p:txBody>
          <a:bodyPr/>
          <a:lstStyle/>
          <a:p>
            <a:r>
              <a:rPr lang="zh-CN" altLang="en-US" dirty="0"/>
              <a:t>第二个形象出现在北魏时期，演变为禅定式或倚坐式佛装形象</a:t>
            </a:r>
            <a:endParaRPr lang="zh-CN" altLang="en-US" dirty="0"/>
          </a:p>
        </p:txBody>
      </p:sp>
      <p:pic>
        <p:nvPicPr>
          <p:cNvPr id="4098" name="Picture 2" descr="http://5b0988e595225.cdn.sohucs.com/images/20190111/8f51301f97214e8ebd31eb08bb3b3591.jpe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711946" y="537054"/>
            <a:ext cx="3249891" cy="4821267"/>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5461821" y="5530250"/>
            <a:ext cx="1986116" cy="646331"/>
          </a:xfrm>
          <a:prstGeom prst="rect">
            <a:avLst/>
          </a:prstGeom>
          <a:noFill/>
        </p:spPr>
        <p:txBody>
          <a:bodyPr wrap="square" rtlCol="0">
            <a:spAutoFit/>
          </a:bodyPr>
          <a:lstStyle/>
          <a:p>
            <a:r>
              <a:rPr lang="zh-CN" altLang="en-US" dirty="0"/>
              <a:t>佛七尊造像碑之弥勒菩萨倚坐像</a:t>
            </a:r>
            <a:endParaRPr lang="zh-CN" altLang="en-US" dirty="0"/>
          </a:p>
        </p:txBody>
      </p:sp>
      <p:pic>
        <p:nvPicPr>
          <p:cNvPr id="4100" name="Picture 4" descr="http://5b0988e595225.cdn.sohucs.com/images/20190111/079487f8399a4354ac2d4cb439c4c2b1.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35798" y="537054"/>
            <a:ext cx="2943827" cy="4821268"/>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9094839" y="5530249"/>
            <a:ext cx="2364658" cy="646331"/>
          </a:xfrm>
          <a:prstGeom prst="rect">
            <a:avLst/>
          </a:prstGeom>
          <a:noFill/>
        </p:spPr>
        <p:txBody>
          <a:bodyPr wrap="square" rtlCol="0">
            <a:spAutoFit/>
          </a:bodyPr>
          <a:lstStyle/>
          <a:p>
            <a:r>
              <a:rPr lang="zh-CN" altLang="en-US" dirty="0"/>
              <a:t>旧金山亚洲艺术博物馆藏弥勒佛倚坐像</a:t>
            </a:r>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弥勒造像</a:t>
            </a:r>
            <a:endParaRPr lang="zh-CN" altLang="en-US" dirty="0"/>
          </a:p>
        </p:txBody>
      </p:sp>
      <p:sp>
        <p:nvSpPr>
          <p:cNvPr id="3" name="内容占位符 2"/>
          <p:cNvSpPr>
            <a:spLocks noGrp="1"/>
          </p:cNvSpPr>
          <p:nvPr>
            <p:ph idx="1"/>
          </p:nvPr>
        </p:nvSpPr>
        <p:spPr>
          <a:xfrm>
            <a:off x="838200" y="1825625"/>
            <a:ext cx="4235245" cy="4351338"/>
          </a:xfrm>
        </p:spPr>
        <p:txBody>
          <a:bodyPr/>
          <a:lstStyle/>
          <a:p>
            <a:r>
              <a:rPr lang="zh-CN" altLang="en-US" dirty="0"/>
              <a:t>第三个形象自五代开始出现，五代后梁时期在江浙开始出现以契此和尚为原型塑成的笑容可掬的大肚僧人形象</a:t>
            </a:r>
            <a:endParaRPr lang="zh-CN" altLang="en-US" dirty="0"/>
          </a:p>
        </p:txBody>
      </p:sp>
      <p:pic>
        <p:nvPicPr>
          <p:cNvPr id="5122" name="Picture 2" descr="http://5b0988e595225.cdn.sohucs.com/images/20190111/0f97aeb09bab445da2d68955801b9d52.jpe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147186" y="1396615"/>
            <a:ext cx="6574094" cy="3970407"/>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6946490" y="5560142"/>
            <a:ext cx="3062749" cy="646331"/>
          </a:xfrm>
          <a:prstGeom prst="rect">
            <a:avLst/>
          </a:prstGeom>
          <a:noFill/>
        </p:spPr>
        <p:txBody>
          <a:bodyPr wrap="square" rtlCol="0">
            <a:spAutoFit/>
          </a:bodyPr>
          <a:lstStyle/>
          <a:p>
            <a:r>
              <a:rPr lang="zh-CN" altLang="en-US" dirty="0"/>
              <a:t>元代 石雕 杭州西湖飞来峰</a:t>
            </a:r>
            <a:endParaRPr lang="en-US" altLang="zh-CN" dirty="0"/>
          </a:p>
          <a:p>
            <a:pPr algn="ctr"/>
            <a:r>
              <a:rPr lang="zh-CN" altLang="en-US" dirty="0"/>
              <a:t>弥勒佛像</a:t>
            </a:r>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Q&amp;A</a:t>
            </a:r>
            <a:r>
              <a:rPr lang="zh-CN" altLang="en-US" dirty="0"/>
              <a:t>：社会价值与当代意义</a:t>
            </a:r>
            <a:endParaRPr lang="zh-CN" altLang="en-US" dirty="0"/>
          </a:p>
        </p:txBody>
      </p:sp>
      <p:sp>
        <p:nvSpPr>
          <p:cNvPr id="3" name="内容占位符 2"/>
          <p:cNvSpPr>
            <a:spLocks noGrp="1"/>
          </p:cNvSpPr>
          <p:nvPr>
            <p:ph idx="1"/>
          </p:nvPr>
        </p:nvSpPr>
        <p:spPr>
          <a:xfrm>
            <a:off x="872613" y="1690688"/>
            <a:ext cx="9525000" cy="4351338"/>
          </a:xfrm>
        </p:spPr>
        <p:txBody>
          <a:bodyPr/>
          <a:lstStyle/>
          <a:p>
            <a:pPr marL="0" indent="0">
              <a:lnSpc>
                <a:spcPct val="150000"/>
              </a:lnSpc>
              <a:buNone/>
            </a:pPr>
            <a:r>
              <a:rPr lang="zh-CN" altLang="en-US" dirty="0"/>
              <a:t>        探索弥勒信仰</a:t>
            </a:r>
            <a:r>
              <a:rPr lang="zh-CN" altLang="zh-CN" dirty="0"/>
              <a:t>可以更好地服务于丝绸之路沿线各国的文化交流，并架起服务于丝路文化发展与加深各国友谊的桥梁</a:t>
            </a:r>
            <a:r>
              <a:rPr lang="zh-CN" altLang="en-US" dirty="0"/>
              <a:t>。</a:t>
            </a:r>
            <a:r>
              <a:rPr lang="zh-CN" altLang="zh-CN" dirty="0"/>
              <a:t>大肚弥勒信仰的形成，体现了汉民族自古以来海纳百川、有容乃大的胸襟</a:t>
            </a:r>
            <a:r>
              <a:rPr lang="zh-CN" altLang="en-US" dirty="0"/>
              <a:t>，</a:t>
            </a:r>
            <a:r>
              <a:rPr lang="zh-CN" altLang="zh-CN" dirty="0"/>
              <a:t>展示出中国文化多元一体的特点</a:t>
            </a:r>
            <a:r>
              <a:rPr lang="zh-CN" altLang="en-US" dirty="0"/>
              <a:t>，</a:t>
            </a:r>
            <a:r>
              <a:rPr lang="zh-CN" altLang="zh-CN" dirty="0"/>
              <a:t>也展示出各具特色的民族地区的文化多样性；更充分体现出了各美其美，美人之美，美美与共，天下大同的中国文化特色。</a:t>
            </a:r>
            <a:endParaRPr lang="zh-CN" altLang="en-US" dirty="0"/>
          </a:p>
          <a:p>
            <a:endParaRPr lang="zh-CN" altLang="en-US" dirty="0"/>
          </a:p>
        </p:txBody>
      </p:sp>
      <p:sp>
        <p:nvSpPr>
          <p:cNvPr id="4" name="矩形 3"/>
          <p:cNvSpPr/>
          <p:nvPr/>
        </p:nvSpPr>
        <p:spPr>
          <a:xfrm>
            <a:off x="511277" y="5818299"/>
            <a:ext cx="8672052" cy="1349152"/>
          </a:xfrm>
          <a:prstGeom prst="rect">
            <a:avLst/>
          </a:prstGeom>
        </p:spPr>
        <p:txBody>
          <a:bodyPr wrap="square">
            <a:spAutoFit/>
          </a:bodyPr>
          <a:lstStyle/>
          <a:p>
            <a:pPr marL="228600" marR="46990" indent="209550">
              <a:lnSpc>
                <a:spcPct val="156000"/>
              </a:lnSpc>
              <a:spcAft>
                <a:spcPts val="0"/>
              </a:spcAft>
            </a:pPr>
            <a:r>
              <a:rPr lang="zh-CN" altLang="zh-CN" sz="1200" kern="100" dirty="0">
                <a:solidFill>
                  <a:srgbClr val="191818"/>
                </a:solidFill>
                <a:ea typeface="微软雅黑" panose="020B0503020204020204" charset="-122"/>
                <a:cs typeface="微软雅黑" panose="020B0503020204020204" charset="-122"/>
              </a:rPr>
              <a:t>张志刚著：《理性的彷徨》，东方出版社，</a:t>
            </a:r>
            <a:r>
              <a:rPr lang="en-US" altLang="zh-CN" sz="1200" kern="100" dirty="0">
                <a:solidFill>
                  <a:srgbClr val="191818"/>
                </a:solidFill>
                <a:ea typeface="微软雅黑" panose="020B0503020204020204" charset="-122"/>
                <a:cs typeface="SimSun-ExtB" panose="02010609060101010101" pitchFamily="49" charset="-122"/>
              </a:rPr>
              <a:t>1997</a:t>
            </a:r>
            <a:r>
              <a:rPr lang="zh-CN" altLang="zh-CN" sz="1200" kern="100" dirty="0">
                <a:solidFill>
                  <a:srgbClr val="191818"/>
                </a:solidFill>
                <a:ea typeface="微软雅黑" panose="020B0503020204020204" charset="-122"/>
                <a:cs typeface="微软雅黑" panose="020B0503020204020204" charset="-122"/>
              </a:rPr>
              <a:t>年版，第</a:t>
            </a:r>
            <a:r>
              <a:rPr lang="en-US" altLang="zh-CN" sz="1200" kern="100" dirty="0">
                <a:solidFill>
                  <a:srgbClr val="191818"/>
                </a:solidFill>
                <a:ea typeface="微软雅黑" panose="020B0503020204020204" charset="-122"/>
                <a:cs typeface="SimSun-ExtB" panose="02010609060101010101" pitchFamily="49" charset="-122"/>
              </a:rPr>
              <a:t>401</a:t>
            </a:r>
            <a:r>
              <a:rPr lang="zh-CN" altLang="zh-CN" sz="1200" kern="100" dirty="0">
                <a:solidFill>
                  <a:srgbClr val="191818"/>
                </a:solidFill>
                <a:ea typeface="微软雅黑" panose="020B0503020204020204" charset="-122"/>
                <a:cs typeface="微软雅黑" panose="020B0503020204020204" charset="-122"/>
              </a:rPr>
              <a:t>页。</a:t>
            </a:r>
            <a:endParaRPr lang="zh-CN" altLang="zh-CN" sz="1200" kern="100" dirty="0">
              <a:solidFill>
                <a:srgbClr val="191818"/>
              </a:solidFill>
              <a:ea typeface="微软雅黑" panose="020B0503020204020204" charset="-122"/>
              <a:cs typeface="微软雅黑" panose="020B0503020204020204" charset="-122"/>
            </a:endParaRPr>
          </a:p>
          <a:p>
            <a:pPr marL="228600" marR="46990" indent="209550">
              <a:lnSpc>
                <a:spcPct val="156000"/>
              </a:lnSpc>
              <a:spcAft>
                <a:spcPts val="0"/>
              </a:spcAft>
            </a:pPr>
            <a:r>
              <a:rPr lang="zh-CN" altLang="zh-CN" sz="1200" kern="0" dirty="0">
                <a:solidFill>
                  <a:srgbClr val="191818"/>
                </a:solidFill>
                <a:ea typeface="微软雅黑" panose="020B0503020204020204" charset="-122"/>
                <a:cs typeface="微软雅黑" panose="020B0503020204020204" charset="-122"/>
              </a:rPr>
              <a:t>〔英〕马林诺夫斯基著，费孝通等译：《文化论》，中国民间文艺出版社，</a:t>
            </a:r>
            <a:r>
              <a:rPr lang="en-US" altLang="zh-CN" sz="1200" kern="0" dirty="0">
                <a:solidFill>
                  <a:srgbClr val="191818"/>
                </a:solidFill>
                <a:ea typeface="微软雅黑" panose="020B0503020204020204" charset="-122"/>
                <a:cs typeface="SimSun-ExtB" panose="02010609060101010101" pitchFamily="49" charset="-122"/>
              </a:rPr>
              <a:t>1987</a:t>
            </a:r>
            <a:r>
              <a:rPr lang="zh-CN" altLang="zh-CN" sz="1200" kern="0" dirty="0">
                <a:solidFill>
                  <a:srgbClr val="191818"/>
                </a:solidFill>
                <a:ea typeface="微软雅黑" panose="020B0503020204020204" charset="-122"/>
                <a:cs typeface="微软雅黑" panose="020B0503020204020204" charset="-122"/>
              </a:rPr>
              <a:t>年版，第</a:t>
            </a:r>
            <a:r>
              <a:rPr lang="en-US" altLang="zh-CN" sz="1200" kern="0" dirty="0">
                <a:solidFill>
                  <a:srgbClr val="191818"/>
                </a:solidFill>
                <a:ea typeface="微软雅黑" panose="020B0503020204020204" charset="-122"/>
                <a:cs typeface="SimSun-ExtB" panose="02010609060101010101" pitchFamily="49" charset="-122"/>
              </a:rPr>
              <a:t>76-77</a:t>
            </a:r>
            <a:r>
              <a:rPr lang="zh-CN" altLang="zh-CN" sz="1200" kern="0" dirty="0">
                <a:solidFill>
                  <a:srgbClr val="191818"/>
                </a:solidFill>
                <a:ea typeface="微软雅黑" panose="020B0503020204020204" charset="-122"/>
                <a:cs typeface="微软雅黑" panose="020B0503020204020204" charset="-122"/>
              </a:rPr>
              <a:t>页。</a:t>
            </a:r>
            <a:endParaRPr lang="zh-CN" altLang="zh-CN" sz="1200" kern="100" dirty="0">
              <a:solidFill>
                <a:srgbClr val="191818"/>
              </a:solidFill>
              <a:ea typeface="微软雅黑" panose="020B0503020204020204" charset="-122"/>
              <a:cs typeface="微软雅黑" panose="020B0503020204020204" charset="-122"/>
            </a:endParaRPr>
          </a:p>
          <a:p>
            <a:pPr marL="228600" marR="46990" indent="209550">
              <a:lnSpc>
                <a:spcPct val="156000"/>
              </a:lnSpc>
              <a:spcAft>
                <a:spcPts val="170"/>
              </a:spcAft>
            </a:pPr>
            <a:r>
              <a:rPr lang="zh-CN" altLang="zh-CN" sz="1200" kern="100" dirty="0">
                <a:solidFill>
                  <a:srgbClr val="191818"/>
                </a:solidFill>
                <a:ea typeface="微软雅黑" panose="020B0503020204020204" charset="-122"/>
                <a:cs typeface="微软雅黑" panose="020B0503020204020204" charset="-122"/>
              </a:rPr>
              <a:t>吕澂著：《中国佛教源流略讲》，中华书局，</a:t>
            </a:r>
            <a:r>
              <a:rPr lang="en-US" altLang="zh-CN" sz="1200" kern="100" dirty="0">
                <a:solidFill>
                  <a:srgbClr val="191818"/>
                </a:solidFill>
                <a:ea typeface="微软雅黑" panose="020B0503020204020204" charset="-122"/>
                <a:cs typeface="SimSun-ExtB" panose="02010609060101010101" pitchFamily="49" charset="-122"/>
              </a:rPr>
              <a:t>2006</a:t>
            </a:r>
            <a:r>
              <a:rPr lang="zh-CN" altLang="zh-CN" sz="1200" kern="100" dirty="0">
                <a:solidFill>
                  <a:srgbClr val="191818"/>
                </a:solidFill>
                <a:ea typeface="微软雅黑" panose="020B0503020204020204" charset="-122"/>
                <a:cs typeface="微软雅黑" panose="020B0503020204020204" charset="-122"/>
              </a:rPr>
              <a:t>年版，第</a:t>
            </a:r>
            <a:r>
              <a:rPr lang="en-US" altLang="zh-CN" sz="1200" kern="100" dirty="0">
                <a:solidFill>
                  <a:srgbClr val="191818"/>
                </a:solidFill>
                <a:ea typeface="微软雅黑" panose="020B0503020204020204" charset="-122"/>
                <a:cs typeface="SimSun-ExtB" panose="02010609060101010101" pitchFamily="49" charset="-122"/>
              </a:rPr>
              <a:t>1</a:t>
            </a:r>
            <a:r>
              <a:rPr lang="zh-CN" altLang="zh-CN" sz="1200" kern="100" dirty="0">
                <a:solidFill>
                  <a:srgbClr val="191818"/>
                </a:solidFill>
                <a:ea typeface="微软雅黑" panose="020B0503020204020204" charset="-122"/>
                <a:cs typeface="微软雅黑" panose="020B0503020204020204" charset="-122"/>
              </a:rPr>
              <a:t>页。</a:t>
            </a:r>
            <a:endParaRPr lang="zh-CN" altLang="zh-CN" sz="1200" kern="100" dirty="0">
              <a:solidFill>
                <a:srgbClr val="191818"/>
              </a:solidFill>
              <a:ea typeface="微软雅黑" panose="020B0503020204020204" charset="-122"/>
              <a:cs typeface="微软雅黑" panose="020B0503020204020204" charset="-122"/>
            </a:endParaRPr>
          </a:p>
          <a:p>
            <a:pPr marL="228600" indent="267335">
              <a:lnSpc>
                <a:spcPct val="106000"/>
              </a:lnSpc>
              <a:spcAft>
                <a:spcPts val="2875"/>
              </a:spcAft>
            </a:pPr>
            <a:r>
              <a:rPr lang="en-US" altLang="zh-CN" sz="2400" kern="100" dirty="0">
                <a:solidFill>
                  <a:srgbClr val="191818"/>
                </a:solidFill>
                <a:latin typeface="微软雅黑" panose="020B0503020204020204" charset="-122"/>
                <a:ea typeface="微软雅黑" panose="020B0503020204020204" charset="-122"/>
                <a:cs typeface="微软雅黑" panose="020B0503020204020204" charset="-122"/>
              </a:rPr>
              <a:t> </a:t>
            </a:r>
            <a:endParaRPr lang="zh-CN" altLang="zh-CN" sz="2400" kern="100" dirty="0">
              <a:solidFill>
                <a:srgbClr val="191818"/>
              </a:solidFill>
              <a:effectLst/>
              <a:latin typeface="微软雅黑" panose="020B0503020204020204" charset="-122"/>
              <a:ea typeface="微软雅黑" panose="020B0503020204020204" charset="-122"/>
              <a:cs typeface="微软雅黑" panose="020B050302020402020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资料引用</a:t>
            </a:r>
            <a:endParaRPr lang="zh-CN" altLang="en-US" dirty="0"/>
          </a:p>
        </p:txBody>
      </p:sp>
      <p:sp>
        <p:nvSpPr>
          <p:cNvPr id="3" name="内容占位符 2"/>
          <p:cNvSpPr>
            <a:spLocks noGrp="1"/>
          </p:cNvSpPr>
          <p:nvPr>
            <p:ph idx="1"/>
          </p:nvPr>
        </p:nvSpPr>
        <p:spPr>
          <a:xfrm>
            <a:off x="592394" y="1648645"/>
            <a:ext cx="10515600" cy="4351338"/>
          </a:xfrm>
        </p:spPr>
        <p:txBody>
          <a:bodyPr>
            <a:noAutofit/>
          </a:bodyPr>
          <a:lstStyle/>
          <a:p>
            <a:r>
              <a:rPr lang="zh-CN" altLang="zh-CN" sz="1400" dirty="0"/>
              <a:t>《海寄归内法传》卷一，《大正藏》，第</a:t>
            </a:r>
            <a:r>
              <a:rPr lang="en-US" altLang="zh-CN" sz="1400" dirty="0"/>
              <a:t>54</a:t>
            </a:r>
            <a:r>
              <a:rPr lang="zh-CN" altLang="zh-CN" sz="1400" dirty="0"/>
              <a:t>册，第</a:t>
            </a:r>
            <a:r>
              <a:rPr lang="en-US" altLang="zh-CN" sz="1400" dirty="0"/>
              <a:t>205</a:t>
            </a:r>
            <a:r>
              <a:rPr lang="zh-CN" altLang="zh-CN" sz="1400" dirty="0"/>
              <a:t>页</a:t>
            </a:r>
            <a:endParaRPr lang="en-US" altLang="zh-CN" sz="1400" dirty="0"/>
          </a:p>
          <a:p>
            <a:r>
              <a:rPr lang="zh-CN" altLang="zh-CN" sz="1400" dirty="0"/>
              <a:t>张志刚著：《宗教学是什么》，北京大学出版社，</a:t>
            </a:r>
            <a:r>
              <a:rPr lang="en-US" altLang="zh-CN" sz="1400" dirty="0"/>
              <a:t>2020 </a:t>
            </a:r>
            <a:r>
              <a:rPr lang="zh-CN" altLang="zh-CN" sz="1400" dirty="0"/>
              <a:t>年版，第</a:t>
            </a:r>
            <a:r>
              <a:rPr lang="en-US" altLang="zh-CN" sz="1400" dirty="0"/>
              <a:t>309</a:t>
            </a:r>
            <a:r>
              <a:rPr lang="zh-CN" altLang="zh-CN" sz="1400" dirty="0"/>
              <a:t>页</a:t>
            </a:r>
            <a:endParaRPr lang="en-US" altLang="zh-CN" sz="1400" dirty="0"/>
          </a:p>
          <a:p>
            <a:r>
              <a:rPr lang="zh-CN" altLang="zh-CN" sz="1400" dirty="0"/>
              <a:t>方立天著：《魏晋南北朝佛教》，载《方立天文集》卷一，中国人民大学出版社，</a:t>
            </a:r>
            <a:r>
              <a:rPr lang="en-US" altLang="zh-CN" sz="1400" dirty="0"/>
              <a:t>2006</a:t>
            </a:r>
            <a:r>
              <a:rPr lang="zh-CN" altLang="zh-CN" sz="1400" dirty="0"/>
              <a:t>年版，第</a:t>
            </a:r>
            <a:r>
              <a:rPr lang="en-US" altLang="zh-CN" sz="1400" dirty="0"/>
              <a:t>6</a:t>
            </a:r>
            <a:r>
              <a:rPr lang="zh-CN" altLang="zh-CN" sz="1400" dirty="0"/>
              <a:t>页</a:t>
            </a:r>
            <a:endParaRPr lang="en-US" altLang="zh-CN" sz="1400" dirty="0"/>
          </a:p>
          <a:p>
            <a:r>
              <a:rPr lang="zh-CN" altLang="zh-CN" sz="1400" dirty="0"/>
              <a:t>《高僧传》卷五，《大正藏》，第</a:t>
            </a:r>
            <a:r>
              <a:rPr lang="en-US" altLang="zh-CN" sz="1400" dirty="0"/>
              <a:t>35</a:t>
            </a:r>
            <a:r>
              <a:rPr lang="zh-CN" altLang="zh-CN" sz="1400" dirty="0"/>
              <a:t>册，第</a:t>
            </a:r>
            <a:r>
              <a:rPr lang="en-US" altLang="zh-CN" sz="1400" dirty="0"/>
              <a:t>353</a:t>
            </a:r>
            <a:r>
              <a:rPr lang="zh-CN" altLang="zh-CN" sz="1400" dirty="0"/>
              <a:t>页，第</a:t>
            </a:r>
            <a:r>
              <a:rPr lang="en-US" altLang="zh-CN" sz="1400" dirty="0"/>
              <a:t>356</a:t>
            </a:r>
            <a:r>
              <a:rPr lang="zh-CN" altLang="zh-CN" sz="1400" dirty="0"/>
              <a:t>页</a:t>
            </a:r>
            <a:endParaRPr lang="en-US" altLang="zh-CN" sz="1400" dirty="0"/>
          </a:p>
          <a:p>
            <a:r>
              <a:rPr lang="zh-CN" altLang="zh-CN" sz="1400" dirty="0"/>
              <a:t>《法苑珠林》卷十六，《大正藏》，第</a:t>
            </a:r>
            <a:r>
              <a:rPr lang="en-US" altLang="zh-CN" sz="1400" dirty="0"/>
              <a:t>53</a:t>
            </a:r>
            <a:r>
              <a:rPr lang="zh-CN" altLang="zh-CN" sz="1400" dirty="0"/>
              <a:t>册，第</a:t>
            </a:r>
            <a:r>
              <a:rPr lang="en-US" altLang="zh-CN" sz="1400" dirty="0"/>
              <a:t>406 </a:t>
            </a:r>
            <a:r>
              <a:rPr lang="zh-CN" altLang="zh-CN" sz="1400" dirty="0"/>
              <a:t>页</a:t>
            </a:r>
            <a:endParaRPr lang="en-US" altLang="zh-CN" sz="1400" dirty="0"/>
          </a:p>
          <a:p>
            <a:r>
              <a:rPr lang="zh-CN" altLang="zh-CN" sz="1400" dirty="0"/>
              <a:t>〔日〕松本文三郎著，张元林译：《弥勒净土论》，宗教文化出版社，</a:t>
            </a:r>
            <a:r>
              <a:rPr lang="en-US" altLang="zh-CN" sz="1400" dirty="0"/>
              <a:t>2001</a:t>
            </a:r>
            <a:r>
              <a:rPr lang="zh-CN" altLang="zh-CN" sz="1400" dirty="0"/>
              <a:t>年版，第</a:t>
            </a:r>
            <a:r>
              <a:rPr lang="en-US" altLang="zh-CN" sz="1400" dirty="0"/>
              <a:t>3</a:t>
            </a:r>
            <a:r>
              <a:rPr lang="zh-CN" altLang="zh-CN" sz="1400" dirty="0"/>
              <a:t>页</a:t>
            </a:r>
            <a:endParaRPr lang="en-US" altLang="zh-CN" sz="1400" dirty="0"/>
          </a:p>
          <a:p>
            <a:r>
              <a:rPr lang="zh-CN" altLang="zh-CN" sz="1400" dirty="0"/>
              <a:t>张志刚著：《理性的彷徨》，东方出版社，</a:t>
            </a:r>
            <a:r>
              <a:rPr lang="en-US" altLang="zh-CN" sz="1400" dirty="0"/>
              <a:t>1997</a:t>
            </a:r>
            <a:r>
              <a:rPr lang="zh-CN" altLang="zh-CN" sz="1400" dirty="0"/>
              <a:t>年版，第</a:t>
            </a:r>
            <a:r>
              <a:rPr lang="en-US" altLang="zh-CN" sz="1400" dirty="0"/>
              <a:t>401</a:t>
            </a:r>
            <a:r>
              <a:rPr lang="zh-CN" altLang="zh-CN" sz="1400" dirty="0"/>
              <a:t>页</a:t>
            </a:r>
            <a:endParaRPr lang="zh-CN" altLang="zh-CN" sz="1400" dirty="0"/>
          </a:p>
          <a:p>
            <a:r>
              <a:rPr lang="zh-CN" altLang="zh-CN" sz="1400" dirty="0"/>
              <a:t>〔英〕马林诺夫斯基著，费孝通等译：《文化论》，中国民间文艺出版社，</a:t>
            </a:r>
            <a:r>
              <a:rPr lang="en-US" altLang="zh-CN" sz="1400" dirty="0"/>
              <a:t>1987</a:t>
            </a:r>
            <a:r>
              <a:rPr lang="zh-CN" altLang="zh-CN" sz="1400" dirty="0"/>
              <a:t>年版，第</a:t>
            </a:r>
            <a:r>
              <a:rPr lang="en-US" altLang="zh-CN" sz="1400" dirty="0"/>
              <a:t>76-77</a:t>
            </a:r>
            <a:r>
              <a:rPr lang="zh-CN" altLang="zh-CN" sz="1400" dirty="0"/>
              <a:t>页</a:t>
            </a:r>
            <a:endParaRPr lang="zh-CN" altLang="zh-CN" sz="1400" dirty="0"/>
          </a:p>
          <a:p>
            <a:r>
              <a:rPr lang="zh-CN" altLang="zh-CN" sz="1400" dirty="0"/>
              <a:t>吕澂著：《中国佛教源流略讲》，中华书局，</a:t>
            </a:r>
            <a:r>
              <a:rPr lang="en-US" altLang="zh-CN" sz="1400" dirty="0"/>
              <a:t>2006</a:t>
            </a:r>
            <a:r>
              <a:rPr lang="zh-CN" altLang="zh-CN" sz="1400" dirty="0"/>
              <a:t>年版，第</a:t>
            </a:r>
            <a:r>
              <a:rPr lang="en-US" altLang="zh-CN" sz="1400" dirty="0"/>
              <a:t>1</a:t>
            </a:r>
            <a:r>
              <a:rPr lang="zh-CN" altLang="zh-CN" sz="1400" dirty="0"/>
              <a:t>页</a:t>
            </a:r>
            <a:endParaRPr lang="en-US" altLang="zh-CN" sz="1400" dirty="0"/>
          </a:p>
          <a:p>
            <a:r>
              <a:rPr lang="zh-CN" altLang="zh-CN" sz="1400" dirty="0"/>
              <a:t>中国佛教协会官方网</a:t>
            </a:r>
            <a:r>
              <a:rPr lang="en-US" altLang="zh-CN" sz="1400" dirty="0"/>
              <a:t>-</a:t>
            </a:r>
            <a:r>
              <a:rPr lang="zh-CN" altLang="zh-CN" sz="1400" dirty="0"/>
              <a:t>南传上座部佛教在云南</a:t>
            </a:r>
            <a:r>
              <a:rPr lang="en-US" altLang="zh-CN" sz="1400" dirty="0"/>
              <a:t>[N],2021</a:t>
            </a:r>
            <a:endParaRPr lang="en-US" altLang="zh-CN" sz="1400" dirty="0"/>
          </a:p>
          <a:p>
            <a:r>
              <a:rPr lang="zh-CN" altLang="zh-CN" sz="1400" dirty="0"/>
              <a:t>台湾中华百科全书</a:t>
            </a:r>
            <a:r>
              <a:rPr lang="en-US" altLang="zh-CN" sz="1400" dirty="0"/>
              <a:t>,2014</a:t>
            </a:r>
            <a:endParaRPr lang="en-US" altLang="zh-CN" sz="1400" dirty="0"/>
          </a:p>
          <a:p>
            <a:r>
              <a:rPr lang="zh-CN" altLang="zh-CN" sz="1400" dirty="0"/>
              <a:t>蒋维乔：中国佛教史</a:t>
            </a:r>
            <a:r>
              <a:rPr lang="en-US" altLang="zh-CN" sz="1400" dirty="0"/>
              <a:t>[M].2015</a:t>
            </a:r>
            <a:r>
              <a:rPr lang="zh-CN" altLang="zh-CN" sz="1400" dirty="0"/>
              <a:t>年，商务印书馆</a:t>
            </a:r>
            <a:endParaRPr lang="en-US" altLang="zh-CN" sz="1400" dirty="0"/>
          </a:p>
          <a:p>
            <a:r>
              <a:rPr lang="zh-CN" altLang="zh-CN" sz="1400" dirty="0"/>
              <a:t>霍旭初：龟兹石窟</a:t>
            </a:r>
            <a:r>
              <a:rPr lang="en-US" altLang="zh-CN" sz="1400" dirty="0"/>
              <a:t>“</a:t>
            </a:r>
            <a:r>
              <a:rPr lang="zh-CN" altLang="zh-CN" sz="1400" dirty="0"/>
              <a:t>过去佛</a:t>
            </a:r>
            <a:r>
              <a:rPr lang="en-US" altLang="zh-CN" sz="1400" dirty="0"/>
              <a:t>”</a:t>
            </a:r>
            <a:r>
              <a:rPr lang="zh-CN" altLang="zh-CN" sz="1400" dirty="0"/>
              <a:t>研究 </a:t>
            </a:r>
            <a:r>
              <a:rPr lang="en-US" altLang="zh-CN" sz="1400" dirty="0"/>
              <a:t>[J],</a:t>
            </a:r>
            <a:r>
              <a:rPr lang="zh-CN" altLang="zh-CN" sz="1400" dirty="0"/>
              <a:t>新疆龟兹研究院</a:t>
            </a:r>
            <a:r>
              <a:rPr lang="en-US" altLang="zh-CN" sz="1400" dirty="0"/>
              <a:t>, </a:t>
            </a:r>
            <a:r>
              <a:rPr lang="zh-CN" altLang="zh-CN" sz="1400" dirty="0"/>
              <a:t>敦煌研究</a:t>
            </a:r>
            <a:r>
              <a:rPr lang="en-US" altLang="zh-CN" sz="1400" dirty="0"/>
              <a:t>,2012 </a:t>
            </a:r>
            <a:r>
              <a:rPr lang="zh-CN" altLang="zh-CN" sz="1400" dirty="0"/>
              <a:t>年第</a:t>
            </a:r>
            <a:r>
              <a:rPr lang="en-US" altLang="zh-CN" sz="1400" dirty="0"/>
              <a:t> 5 </a:t>
            </a:r>
            <a:r>
              <a:rPr lang="zh-CN" altLang="zh-CN" sz="1400" dirty="0"/>
              <a:t>期</a:t>
            </a:r>
            <a:endParaRPr lang="zh-CN" altLang="zh-CN" sz="1400" dirty="0"/>
          </a:p>
          <a:p>
            <a:r>
              <a:rPr lang="zh-CN" altLang="zh-CN" sz="1400" dirty="0"/>
              <a:t>苗利辉：龟兹燃灯佛授记造像及相关问题的探讨</a:t>
            </a:r>
            <a:r>
              <a:rPr lang="en-US" altLang="zh-CN" sz="1400" dirty="0"/>
              <a:t>[J]</a:t>
            </a:r>
            <a:r>
              <a:rPr lang="zh-CN" altLang="zh-CN" sz="1400" dirty="0"/>
              <a:t>西域研究，</a:t>
            </a:r>
            <a:r>
              <a:rPr lang="en-US" altLang="zh-CN" sz="1400" dirty="0"/>
              <a:t>2007</a:t>
            </a:r>
            <a:r>
              <a:rPr lang="zh-CN" altLang="zh-CN" sz="1400" dirty="0"/>
              <a:t>，</a:t>
            </a:r>
            <a:r>
              <a:rPr lang="en-US" altLang="zh-CN" sz="1400" dirty="0"/>
              <a:t>53-63</a:t>
            </a:r>
            <a:endParaRPr lang="en-US" altLang="zh-CN" sz="1400" dirty="0"/>
          </a:p>
          <a:p>
            <a:r>
              <a:rPr lang="zh-CN" altLang="zh-CN" sz="1400" dirty="0"/>
              <a:t>李雅君：岩山寺壁画燃灯佛授记图像考</a:t>
            </a:r>
            <a:r>
              <a:rPr lang="en-US" altLang="zh-CN" sz="1400" dirty="0"/>
              <a:t>[J] </a:t>
            </a:r>
            <a:r>
              <a:rPr lang="zh-CN" altLang="zh-CN" sz="1400" dirty="0"/>
              <a:t>美术研究</a:t>
            </a:r>
            <a:r>
              <a:rPr lang="en-US" altLang="zh-CN" sz="1400" dirty="0"/>
              <a:t>, 2017</a:t>
            </a:r>
            <a:endParaRPr lang="zh-CN" altLang="en-US" sz="14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分工情况</a:t>
            </a:r>
            <a:endParaRPr lang="zh-CN" altLang="en-US" dirty="0"/>
          </a:p>
        </p:txBody>
      </p:sp>
      <p:sp>
        <p:nvSpPr>
          <p:cNvPr id="3" name="内容占位符 2"/>
          <p:cNvSpPr>
            <a:spLocks noGrp="1"/>
          </p:cNvSpPr>
          <p:nvPr>
            <p:ph idx="1"/>
          </p:nvPr>
        </p:nvSpPr>
        <p:spPr/>
        <p:txBody>
          <a:bodyPr/>
          <a:lstStyle/>
          <a:p>
            <a:r>
              <a:rPr lang="zh-CN" altLang="en-US" dirty="0"/>
              <a:t>资料与图片搜集</a:t>
            </a:r>
            <a:r>
              <a:rPr lang="en-US" altLang="zh-CN" dirty="0"/>
              <a:t>:</a:t>
            </a:r>
            <a:r>
              <a:rPr lang="zh-CN" altLang="en-US" dirty="0"/>
              <a:t>韩檬、张钰嘉</a:t>
            </a:r>
            <a:endParaRPr lang="en-US" altLang="zh-CN" dirty="0"/>
          </a:p>
          <a:p>
            <a:r>
              <a:rPr lang="en-US" altLang="zh-CN" dirty="0"/>
              <a:t>PPT</a:t>
            </a:r>
            <a:r>
              <a:rPr lang="zh-CN" altLang="en-US" dirty="0"/>
              <a:t>制作：周恒健</a:t>
            </a:r>
            <a:endParaRPr lang="en-US" altLang="zh-CN" dirty="0"/>
          </a:p>
          <a:p>
            <a:r>
              <a:rPr lang="zh-CN" altLang="en-US" dirty="0"/>
              <a:t>报告：王伟杰</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347884" y="2050026"/>
            <a:ext cx="5702710" cy="2800767"/>
          </a:xfrm>
          <a:prstGeom prst="rect">
            <a:avLst/>
          </a:prstGeom>
          <a:noFill/>
        </p:spPr>
        <p:txBody>
          <a:bodyPr wrap="square" rtlCol="0">
            <a:spAutoFit/>
          </a:bodyPr>
          <a:lstStyle/>
          <a:p>
            <a:r>
              <a:rPr lang="zh-CN" altLang="en-US" sz="8800" dirty="0"/>
              <a:t>佛教传播与燃灯佛</a:t>
            </a:r>
            <a:endParaRPr lang="zh-CN" altLang="en-US" sz="8800"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700620" y="2767280"/>
            <a:ext cx="8918219" cy="1323439"/>
          </a:xfrm>
          <a:prstGeom prst="rect">
            <a:avLst/>
          </a:prstGeom>
          <a:noFill/>
        </p:spPr>
        <p:txBody>
          <a:bodyPr wrap="square" lIns="91440" tIns="45720" rIns="91440" bIns="45720">
            <a:spAutoFit/>
          </a:bodyPr>
          <a:lstStyle/>
          <a:p>
            <a:pPr algn="ctr"/>
            <a:r>
              <a:rPr lang="zh-CN" altLang="en-US" sz="8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谢谢大家！</a:t>
            </a:r>
            <a:endParaRPr lang="zh-CN" altLang="en-US" sz="80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0716" y="224614"/>
            <a:ext cx="10515600" cy="1325563"/>
          </a:xfrm>
        </p:spPr>
        <p:txBody>
          <a:bodyPr/>
          <a:lstStyle/>
          <a:p>
            <a:r>
              <a:rPr lang="zh-CN" altLang="en-US" dirty="0"/>
              <a:t>南传佛教与北传佛教</a:t>
            </a:r>
            <a:endParaRPr lang="zh-CN" altLang="en-US" dirty="0"/>
          </a:p>
        </p:txBody>
      </p:sp>
      <p:pic>
        <p:nvPicPr>
          <p:cNvPr id="4" name="图片 3"/>
          <p:cNvPicPr/>
          <p:nvPr/>
        </p:nvPicPr>
        <p:blipFill>
          <a:blip r:embed="rId1">
            <a:extLst>
              <a:ext uri="{28A0092B-C50C-407E-A947-70E740481C1C}">
                <a14:useLocalDpi xmlns:a14="http://schemas.microsoft.com/office/drawing/2010/main" val="0"/>
              </a:ext>
            </a:extLst>
          </a:blip>
          <a:srcRect/>
          <a:stretch>
            <a:fillRect/>
          </a:stretch>
        </p:blipFill>
        <p:spPr bwMode="auto">
          <a:xfrm>
            <a:off x="449385" y="1550177"/>
            <a:ext cx="6477441" cy="4658321"/>
          </a:xfrm>
          <a:prstGeom prst="rect">
            <a:avLst/>
          </a:prstGeom>
          <a:noFill/>
          <a:ln>
            <a:noFill/>
          </a:ln>
        </p:spPr>
      </p:pic>
      <p:sp>
        <p:nvSpPr>
          <p:cNvPr id="5" name="文本框 4"/>
          <p:cNvSpPr txBox="1"/>
          <p:nvPr/>
        </p:nvSpPr>
        <p:spPr>
          <a:xfrm>
            <a:off x="7747819" y="3429000"/>
            <a:ext cx="3669890" cy="3139321"/>
          </a:xfrm>
          <a:prstGeom prst="rect">
            <a:avLst/>
          </a:prstGeom>
          <a:noFill/>
        </p:spPr>
        <p:txBody>
          <a:bodyPr wrap="square" rtlCol="0">
            <a:spAutoFit/>
          </a:bodyPr>
          <a:lstStyle/>
          <a:p>
            <a:r>
              <a:rPr lang="en-US" altLang="zh-CN" dirty="0"/>
              <a:t>“</a:t>
            </a:r>
            <a:r>
              <a:rPr lang="zh-CN" altLang="zh-CN" dirty="0"/>
              <a:t>北传佛教</a:t>
            </a:r>
            <a:r>
              <a:rPr lang="en-US" altLang="zh-CN" dirty="0"/>
              <a:t>”</a:t>
            </a:r>
            <a:r>
              <a:rPr lang="zh-CN" altLang="zh-CN" dirty="0"/>
              <a:t>是经古印度向北往传入中国，再由中国传入朝鲜、日本、越南等地的佛教。</a:t>
            </a:r>
            <a:endParaRPr lang="en-US" altLang="zh-CN" dirty="0"/>
          </a:p>
          <a:p>
            <a:endParaRPr lang="zh-CN" altLang="zh-CN" dirty="0"/>
          </a:p>
          <a:p>
            <a:r>
              <a:rPr lang="zh-CN" altLang="zh-CN" dirty="0"/>
              <a:t>此系佛教与通行巴利佛典的锡兰、缅甸、泰国、高棉等国的佛教，风格迥异，因其系由印度向北传布，故十九世纪研究佛教之欧洲学者，称前者为北传佛教或北方佛教，后者为南传佛教、南方佛教。</a:t>
            </a:r>
            <a:endParaRPr lang="zh-CN" altLang="zh-CN" dirty="0"/>
          </a:p>
          <a:p>
            <a:endParaRPr lang="zh-CN" altLang="en-US" dirty="0"/>
          </a:p>
        </p:txBody>
      </p:sp>
      <p:sp>
        <p:nvSpPr>
          <p:cNvPr id="3" name="文本框 2"/>
          <p:cNvSpPr txBox="1"/>
          <p:nvPr/>
        </p:nvSpPr>
        <p:spPr>
          <a:xfrm>
            <a:off x="349046" y="6414432"/>
            <a:ext cx="5161934" cy="307777"/>
          </a:xfrm>
          <a:prstGeom prst="rect">
            <a:avLst/>
          </a:prstGeom>
          <a:noFill/>
        </p:spPr>
        <p:txBody>
          <a:bodyPr wrap="square" rtlCol="0">
            <a:spAutoFit/>
          </a:bodyPr>
          <a:lstStyle/>
          <a:p>
            <a:r>
              <a:rPr lang="zh-CN" altLang="en-US" sz="1400" dirty="0"/>
              <a:t>引自</a:t>
            </a:r>
            <a:r>
              <a:rPr lang="zh-CN" altLang="zh-CN" sz="1400" dirty="0"/>
              <a:t>中国佛教协会官方网</a:t>
            </a:r>
            <a:r>
              <a:rPr lang="en-US" altLang="zh-CN" sz="1400" dirty="0"/>
              <a:t>-</a:t>
            </a:r>
            <a:r>
              <a:rPr lang="zh-CN" altLang="zh-CN" sz="1400" dirty="0"/>
              <a:t>南传上座部佛教在云南</a:t>
            </a:r>
            <a:r>
              <a:rPr lang="en-US" altLang="zh-CN" sz="1400" dirty="0"/>
              <a:t>[N],2021</a:t>
            </a:r>
            <a:endParaRPr lang="zh-CN" alt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佛教传播的时间线</a:t>
            </a:r>
            <a:endParaRPr lang="zh-CN" altLang="en-US" dirty="0"/>
          </a:p>
        </p:txBody>
      </p:sp>
      <p:sp>
        <p:nvSpPr>
          <p:cNvPr id="3" name="内容占位符 2"/>
          <p:cNvSpPr>
            <a:spLocks noGrp="1"/>
          </p:cNvSpPr>
          <p:nvPr>
            <p:ph idx="1"/>
          </p:nvPr>
        </p:nvSpPr>
        <p:spPr>
          <a:xfrm>
            <a:off x="941438" y="2017355"/>
            <a:ext cx="5046407" cy="4351338"/>
          </a:xfrm>
        </p:spPr>
        <p:txBody>
          <a:bodyPr/>
          <a:lstStyle/>
          <a:p>
            <a:r>
              <a:rPr lang="zh-CN" altLang="en-US" dirty="0"/>
              <a:t>发皇期    </a:t>
            </a:r>
            <a:r>
              <a:rPr lang="zh-CN" altLang="zh-CN" dirty="0"/>
              <a:t>西汉末至西晋</a:t>
            </a:r>
            <a:endParaRPr lang="en-US" altLang="zh-CN" dirty="0"/>
          </a:p>
          <a:p>
            <a:r>
              <a:rPr lang="zh-CN" altLang="en-US" dirty="0"/>
              <a:t>开展期    </a:t>
            </a:r>
            <a:r>
              <a:rPr lang="zh-CN" altLang="zh-CN" dirty="0"/>
              <a:t>东晋至南北朝</a:t>
            </a:r>
            <a:endParaRPr lang="en-US" altLang="zh-CN" dirty="0"/>
          </a:p>
          <a:p>
            <a:r>
              <a:rPr lang="zh-CN" altLang="en-US" dirty="0"/>
              <a:t>成熟期    隋唐</a:t>
            </a:r>
            <a:endParaRPr lang="en-US" altLang="zh-CN" dirty="0"/>
          </a:p>
          <a:p>
            <a:r>
              <a:rPr lang="zh-CN" altLang="en-US" dirty="0"/>
              <a:t>守成期    五代以后   </a:t>
            </a:r>
            <a:endParaRPr lang="en-US" altLang="zh-CN" dirty="0"/>
          </a:p>
          <a:p>
            <a:pPr marL="0" indent="0">
              <a:buNone/>
            </a:pPr>
            <a:endParaRPr lang="zh-CN" altLang="en-US" dirty="0"/>
          </a:p>
        </p:txBody>
      </p:sp>
      <p:sp>
        <p:nvSpPr>
          <p:cNvPr id="4" name="文本框 3"/>
          <p:cNvSpPr txBox="1"/>
          <p:nvPr/>
        </p:nvSpPr>
        <p:spPr>
          <a:xfrm>
            <a:off x="501445" y="5969655"/>
            <a:ext cx="5240593" cy="523220"/>
          </a:xfrm>
          <a:prstGeom prst="rect">
            <a:avLst/>
          </a:prstGeom>
          <a:noFill/>
        </p:spPr>
        <p:txBody>
          <a:bodyPr wrap="square" rtlCol="0">
            <a:spAutoFit/>
          </a:bodyPr>
          <a:lstStyle/>
          <a:p>
            <a:r>
              <a:rPr lang="zh-CN" altLang="en-US" sz="1400" dirty="0"/>
              <a:t>引自</a:t>
            </a:r>
            <a:r>
              <a:rPr lang="zh-CN" altLang="zh-CN" sz="1400" dirty="0"/>
              <a:t>佛教传入中国</a:t>
            </a:r>
            <a:r>
              <a:rPr lang="en-US" altLang="zh-CN" sz="1400" dirty="0"/>
              <a:t>[M], </a:t>
            </a:r>
            <a:r>
              <a:rPr lang="zh-CN" altLang="zh-CN" sz="1400" dirty="0"/>
              <a:t>台湾中华百科全书</a:t>
            </a:r>
            <a:r>
              <a:rPr lang="en-US" altLang="zh-CN" sz="1400" dirty="0"/>
              <a:t>,2014  </a:t>
            </a:r>
            <a:r>
              <a:rPr lang="zh-CN" altLang="zh-CN" sz="1400" dirty="0"/>
              <a:t>蒋维乔：中国佛教史</a:t>
            </a:r>
            <a:r>
              <a:rPr lang="en-US" altLang="zh-CN" sz="1400" dirty="0"/>
              <a:t>[M].2015</a:t>
            </a:r>
            <a:r>
              <a:rPr lang="zh-CN" altLang="zh-CN" sz="1400" dirty="0"/>
              <a:t>年，商务印书馆</a:t>
            </a:r>
            <a:endParaRPr lang="zh-CN" alt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24549" y="2592132"/>
            <a:ext cx="2494935" cy="1325563"/>
          </a:xfrm>
        </p:spPr>
        <p:txBody>
          <a:bodyPr/>
          <a:lstStyle/>
          <a:p>
            <a:r>
              <a:rPr lang="zh-CN" altLang="en-US" dirty="0"/>
              <a:t>燃灯佛</a:t>
            </a:r>
            <a:endParaRPr lang="zh-CN" altLang="en-US" dirty="0"/>
          </a:p>
        </p:txBody>
      </p:sp>
      <p:pic>
        <p:nvPicPr>
          <p:cNvPr id="4" name="图片 3"/>
          <p:cNvPicPr/>
          <p:nvPr/>
        </p:nvPicPr>
        <p:blipFill>
          <a:blip r:embed="rId1">
            <a:extLst>
              <a:ext uri="{28A0092B-C50C-407E-A947-70E740481C1C}">
                <a14:useLocalDpi xmlns:a14="http://schemas.microsoft.com/office/drawing/2010/main" val="0"/>
              </a:ext>
            </a:extLst>
          </a:blip>
          <a:srcRect/>
          <a:stretch>
            <a:fillRect/>
          </a:stretch>
        </p:blipFill>
        <p:spPr bwMode="auto">
          <a:xfrm>
            <a:off x="5954212" y="365125"/>
            <a:ext cx="4531460" cy="611293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347019" y="1093839"/>
            <a:ext cx="2546555" cy="3970318"/>
          </a:xfrm>
          <a:prstGeom prst="rect">
            <a:avLst/>
          </a:prstGeom>
          <a:noFill/>
        </p:spPr>
        <p:txBody>
          <a:bodyPr wrap="square" rtlCol="0">
            <a:spAutoFit/>
          </a:bodyPr>
          <a:lstStyle/>
          <a:p>
            <a:r>
              <a:rPr lang="zh-CN" altLang="zh-CN" dirty="0"/>
              <a:t>《太子瑞应本起经》曰：＂锭光佛时，释迦菩萨名儒童，见王家女曰瞿夷者，持七枝青莲华，以五百金钱买五茎莲，合彼女所寄托二枝为七茎莲奉佛。又见地泥泞，解皮衣覆地，不足，乃解发布地，使佛蹈之而过，佛因授记曰：是后九十一劫，名贤劫，汝当作佛，号释迦文如来。＂</a:t>
            </a:r>
            <a:endParaRPr lang="zh-CN" altLang="zh-CN" dirty="0"/>
          </a:p>
          <a:p>
            <a:endParaRPr lang="zh-CN" altLang="en-US" dirty="0"/>
          </a:p>
        </p:txBody>
      </p:sp>
      <p:pic>
        <p:nvPicPr>
          <p:cNvPr id="8" name="图片 7"/>
          <p:cNvPicPr/>
          <p:nvPr/>
        </p:nvPicPr>
        <p:blipFill>
          <a:blip r:embed="rId1">
            <a:extLst>
              <a:ext uri="{28A0092B-C50C-407E-A947-70E740481C1C}">
                <a14:useLocalDpi xmlns:a14="http://schemas.microsoft.com/office/drawing/2010/main" val="0"/>
              </a:ext>
            </a:extLst>
          </a:blip>
          <a:srcRect/>
          <a:stretch>
            <a:fillRect/>
          </a:stretch>
        </p:blipFill>
        <p:spPr bwMode="auto">
          <a:xfrm>
            <a:off x="4399936" y="984494"/>
            <a:ext cx="6302436" cy="4704462"/>
          </a:xfrm>
          <a:prstGeom prst="rect">
            <a:avLst/>
          </a:prstGeom>
          <a:noFill/>
          <a:ln>
            <a:noFill/>
          </a:ln>
        </p:spPr>
      </p:pic>
      <p:sp>
        <p:nvSpPr>
          <p:cNvPr id="3" name="矩形 2"/>
          <p:cNvSpPr/>
          <p:nvPr/>
        </p:nvSpPr>
        <p:spPr>
          <a:xfrm>
            <a:off x="560578" y="6174347"/>
            <a:ext cx="5921814" cy="369332"/>
          </a:xfrm>
          <a:prstGeom prst="rect">
            <a:avLst/>
          </a:prstGeom>
        </p:spPr>
        <p:txBody>
          <a:bodyPr wrap="none">
            <a:spAutoFit/>
          </a:bodyPr>
          <a:lstStyle/>
          <a:p>
            <a:r>
              <a:rPr lang="zh-CN" altLang="en-US" dirty="0">
                <a:solidFill>
                  <a:srgbClr val="000000"/>
                </a:solidFill>
                <a:ea typeface="宋体" panose="02010600030101010101" pitchFamily="2" charset="-122"/>
                <a:cs typeface="Arial" panose="020B0604020202020204" pitchFamily="34" charset="0"/>
              </a:rPr>
              <a:t>引自 </a:t>
            </a:r>
            <a:r>
              <a:rPr lang="zh-CN" altLang="zh-CN" dirty="0">
                <a:solidFill>
                  <a:srgbClr val="000000"/>
                </a:solidFill>
                <a:ea typeface="宋体" panose="02010600030101010101" pitchFamily="2" charset="-122"/>
                <a:cs typeface="Arial" panose="020B0604020202020204" pitchFamily="34" charset="0"/>
              </a:rPr>
              <a:t>王华：</a:t>
            </a:r>
            <a:r>
              <a:rPr lang="zh-CN" altLang="zh-CN" dirty="0">
                <a:solidFill>
                  <a:srgbClr val="000000"/>
                </a:solidFill>
                <a:ea typeface="宋体" panose="02010600030101010101" pitchFamily="2" charset="-122"/>
                <a:cs typeface="Times New Roman" panose="02020603050405020304" pitchFamily="18" charset="0"/>
              </a:rPr>
              <a:t>农历八月廿二日</a:t>
            </a:r>
            <a:r>
              <a:rPr lang="en-US" altLang="zh-CN" dirty="0">
                <a:solidFill>
                  <a:srgbClr val="000000"/>
                </a:solidFill>
                <a:ea typeface="宋体" panose="02010600030101010101" pitchFamily="2" charset="-122"/>
                <a:cs typeface="Times New Roman" panose="02020603050405020304" pitchFamily="18" charset="0"/>
              </a:rPr>
              <a:t> </a:t>
            </a:r>
            <a:r>
              <a:rPr lang="zh-CN" altLang="zh-CN" dirty="0">
                <a:solidFill>
                  <a:srgbClr val="000000"/>
                </a:solidFill>
                <a:ea typeface="宋体" panose="02010600030101010101" pitchFamily="2" charset="-122"/>
                <a:cs typeface="Times New Roman" panose="02020603050405020304" pitchFamily="18" charset="0"/>
              </a:rPr>
              <a:t>恭迎燃灯古佛圣诞</a:t>
            </a:r>
            <a:r>
              <a:rPr lang="en-US" altLang="zh-CN" dirty="0">
                <a:solidFill>
                  <a:srgbClr val="000000"/>
                </a:solidFill>
                <a:ea typeface="宋体" panose="02010600030101010101" pitchFamily="2" charset="-122"/>
                <a:cs typeface="Times New Roman" panose="02020603050405020304" pitchFamily="18" charset="0"/>
              </a:rPr>
              <a:t>[N]</a:t>
            </a:r>
            <a:r>
              <a:rPr lang="zh-CN" altLang="zh-CN" dirty="0">
                <a:solidFill>
                  <a:srgbClr val="000000"/>
                </a:solidFill>
                <a:ea typeface="宋体" panose="02010600030101010101" pitchFamily="2" charset="-122"/>
                <a:cs typeface="Times New Roman" panose="02020603050405020304" pitchFamily="18" charset="0"/>
              </a:rPr>
              <a:t>，</a:t>
            </a:r>
            <a:r>
              <a:rPr lang="en-US" altLang="zh-CN" dirty="0">
                <a:solidFill>
                  <a:srgbClr val="000000"/>
                </a:solidFill>
                <a:latin typeface="宋体" panose="02010600030101010101" pitchFamily="2" charset="-122"/>
                <a:cs typeface="Arial" panose="020B0604020202020204" pitchFamily="34" charset="0"/>
              </a:rPr>
              <a:t>2019</a:t>
            </a:r>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1">
            <a:extLst>
              <a:ext uri="{28A0092B-C50C-407E-A947-70E740481C1C}">
                <a14:useLocalDpi xmlns:a14="http://schemas.microsoft.com/office/drawing/2010/main" val="0"/>
              </a:ext>
            </a:extLst>
          </a:blip>
          <a:srcRect/>
          <a:stretch>
            <a:fillRect/>
          </a:stretch>
        </p:blipFill>
        <p:spPr bwMode="auto">
          <a:xfrm>
            <a:off x="1609789" y="904569"/>
            <a:ext cx="7831155" cy="3927710"/>
          </a:xfrm>
          <a:prstGeom prst="rect">
            <a:avLst/>
          </a:prstGeom>
          <a:noFill/>
          <a:ln>
            <a:noFill/>
          </a:ln>
        </p:spPr>
      </p:pic>
      <p:sp>
        <p:nvSpPr>
          <p:cNvPr id="5" name="文本框 4"/>
          <p:cNvSpPr txBox="1"/>
          <p:nvPr/>
        </p:nvSpPr>
        <p:spPr>
          <a:xfrm>
            <a:off x="2286000" y="5289755"/>
            <a:ext cx="6941574" cy="646331"/>
          </a:xfrm>
          <a:prstGeom prst="rect">
            <a:avLst/>
          </a:prstGeom>
          <a:noFill/>
        </p:spPr>
        <p:txBody>
          <a:bodyPr wrap="square" rtlCol="0">
            <a:spAutoFit/>
          </a:bodyPr>
          <a:lstStyle/>
          <a:p>
            <a:r>
              <a:rPr lang="zh-CN" altLang="zh-CN" dirty="0"/>
              <a:t>三世佛（燃灯佛（左侧）释迦牟尼佛（正中）弥勒佛（右侧））</a:t>
            </a:r>
            <a:endParaRPr lang="zh-CN" altLang="zh-CN" dirty="0"/>
          </a:p>
          <a:p>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445344" y="1828339"/>
            <a:ext cx="2738284" cy="3277820"/>
          </a:xfrm>
          <a:prstGeom prst="rect">
            <a:avLst/>
          </a:prstGeom>
          <a:noFill/>
        </p:spPr>
        <p:txBody>
          <a:bodyPr wrap="square" rtlCol="0">
            <a:spAutoFit/>
          </a:bodyPr>
          <a:lstStyle/>
          <a:p>
            <a:pPr>
              <a:lnSpc>
                <a:spcPct val="150000"/>
              </a:lnSpc>
            </a:pPr>
            <a:r>
              <a:rPr lang="en-US" altLang="zh-CN" dirty="0"/>
              <a:t>“</a:t>
            </a:r>
            <a:r>
              <a:rPr lang="zh-CN" altLang="zh-CN" dirty="0"/>
              <a:t>过去佛</a:t>
            </a:r>
            <a:r>
              <a:rPr lang="en-US" altLang="zh-CN" dirty="0"/>
              <a:t>”</a:t>
            </a:r>
            <a:r>
              <a:rPr lang="zh-CN" altLang="zh-CN" dirty="0"/>
              <a:t>在龟兹石窟中地位 重要，分布很广，形象鲜明，是龟兹壁画中非常重要 的题材内容。燃灯佛是过去庄严劫中所出世的千佛之一，也是过去佛之首。</a:t>
            </a:r>
            <a:endParaRPr lang="zh-CN" altLang="zh-CN" dirty="0"/>
          </a:p>
          <a:p>
            <a:endParaRPr lang="zh-CN" altLang="en-US" dirty="0"/>
          </a:p>
        </p:txBody>
      </p:sp>
      <p:sp>
        <p:nvSpPr>
          <p:cNvPr id="5" name="标题 1"/>
          <p:cNvSpPr>
            <a:spLocks noGrp="1"/>
          </p:cNvSpPr>
          <p:nvPr>
            <p:ph type="title"/>
          </p:nvPr>
        </p:nvSpPr>
        <p:spPr>
          <a:xfrm>
            <a:off x="624349" y="502776"/>
            <a:ext cx="10515600" cy="1325563"/>
          </a:xfrm>
        </p:spPr>
        <p:txBody>
          <a:bodyPr/>
          <a:lstStyle/>
          <a:p>
            <a:r>
              <a:rPr lang="zh-CN" altLang="zh-CN" dirty="0"/>
              <a:t>中亚的燃灯佛崇拜</a:t>
            </a:r>
            <a:br>
              <a:rPr lang="zh-CN" altLang="zh-CN" dirty="0"/>
            </a:br>
            <a:endParaRPr lang="zh-CN" altLang="en-US" dirty="0"/>
          </a:p>
        </p:txBody>
      </p:sp>
      <p:pic>
        <p:nvPicPr>
          <p:cNvPr id="6" name="图片 5"/>
          <p:cNvPicPr/>
          <p:nvPr/>
        </p:nvPicPr>
        <p:blipFill>
          <a:blip r:embed="rId1">
            <a:extLst>
              <a:ext uri="{28A0092B-C50C-407E-A947-70E740481C1C}">
                <a14:useLocalDpi xmlns:a14="http://schemas.microsoft.com/office/drawing/2010/main" val="0"/>
              </a:ext>
            </a:extLst>
          </a:blip>
          <a:srcRect/>
          <a:stretch>
            <a:fillRect/>
          </a:stretch>
        </p:blipFill>
        <p:spPr bwMode="auto">
          <a:xfrm>
            <a:off x="5265604" y="1685772"/>
            <a:ext cx="5269230" cy="4051935"/>
          </a:xfrm>
          <a:prstGeom prst="rect">
            <a:avLst/>
          </a:prstGeom>
          <a:noFill/>
          <a:ln>
            <a:noFill/>
          </a:ln>
        </p:spPr>
      </p:pic>
      <p:sp>
        <p:nvSpPr>
          <p:cNvPr id="2" name="矩形 1"/>
          <p:cNvSpPr/>
          <p:nvPr/>
        </p:nvSpPr>
        <p:spPr>
          <a:xfrm>
            <a:off x="624349" y="5908028"/>
            <a:ext cx="6096000" cy="646331"/>
          </a:xfrm>
          <a:prstGeom prst="rect">
            <a:avLst/>
          </a:prstGeom>
        </p:spPr>
        <p:txBody>
          <a:bodyPr>
            <a:spAutoFit/>
          </a:bodyPr>
          <a:lstStyle/>
          <a:p>
            <a:pPr algn="just">
              <a:spcAft>
                <a:spcPts val="0"/>
              </a:spcAft>
            </a:pPr>
            <a:r>
              <a:rPr lang="zh-CN" altLang="en-US" kern="100" dirty="0">
                <a:latin typeface="等线" panose="02010600030101010101" pitchFamily="2" charset="-122"/>
                <a:cs typeface="Times New Roman" panose="02020603050405020304" pitchFamily="18" charset="0"/>
              </a:rPr>
              <a:t>引自 </a:t>
            </a:r>
            <a:r>
              <a:rPr lang="zh-CN" altLang="zh-CN" kern="100" dirty="0">
                <a:latin typeface="等线" panose="02010600030101010101" pitchFamily="2" charset="-122"/>
                <a:cs typeface="Times New Roman" panose="02020603050405020304" pitchFamily="18" charset="0"/>
              </a:rPr>
              <a:t>霍旭初：龟兹石窟</a:t>
            </a:r>
            <a:r>
              <a:rPr lang="en-US" altLang="zh-CN" kern="100" dirty="0">
                <a:latin typeface="等线" panose="02010600030101010101" pitchFamily="2" charset="-122"/>
                <a:cs typeface="Times New Roman" panose="02020603050405020304" pitchFamily="18" charset="0"/>
              </a:rPr>
              <a:t>“</a:t>
            </a:r>
            <a:r>
              <a:rPr lang="zh-CN" altLang="zh-CN" kern="100" dirty="0">
                <a:latin typeface="等线" panose="02010600030101010101" pitchFamily="2" charset="-122"/>
                <a:cs typeface="Times New Roman" panose="02020603050405020304" pitchFamily="18" charset="0"/>
              </a:rPr>
              <a:t>过去佛</a:t>
            </a:r>
            <a:r>
              <a:rPr lang="en-US" altLang="zh-CN" kern="100" dirty="0">
                <a:latin typeface="等线" panose="02010600030101010101" pitchFamily="2" charset="-122"/>
                <a:cs typeface="Times New Roman" panose="02020603050405020304" pitchFamily="18" charset="0"/>
              </a:rPr>
              <a:t>”</a:t>
            </a:r>
            <a:r>
              <a:rPr lang="zh-CN" altLang="zh-CN" kern="100" dirty="0">
                <a:latin typeface="等线" panose="02010600030101010101" pitchFamily="2" charset="-122"/>
                <a:cs typeface="Times New Roman" panose="02020603050405020304" pitchFamily="18" charset="0"/>
              </a:rPr>
              <a:t>研究 </a:t>
            </a:r>
            <a:r>
              <a:rPr lang="en-US" altLang="zh-CN" kern="100" dirty="0">
                <a:latin typeface="等线" panose="02010600030101010101" pitchFamily="2" charset="-122"/>
                <a:cs typeface="Times New Roman" panose="02020603050405020304" pitchFamily="18" charset="0"/>
              </a:rPr>
              <a:t>[J],</a:t>
            </a:r>
            <a:r>
              <a:rPr lang="zh-CN" altLang="zh-CN" kern="100" dirty="0">
                <a:latin typeface="等线" panose="02010600030101010101" pitchFamily="2" charset="-122"/>
                <a:cs typeface="Times New Roman" panose="02020603050405020304" pitchFamily="18" charset="0"/>
              </a:rPr>
              <a:t>新疆龟兹研究院</a:t>
            </a:r>
            <a:r>
              <a:rPr lang="en-US" altLang="zh-CN" kern="100" dirty="0">
                <a:latin typeface="等线" panose="02010600030101010101" pitchFamily="2" charset="-122"/>
                <a:cs typeface="Times New Roman" panose="02020603050405020304" pitchFamily="18" charset="0"/>
              </a:rPr>
              <a:t>, </a:t>
            </a:r>
            <a:r>
              <a:rPr lang="zh-CN" altLang="zh-CN" kern="100" dirty="0">
                <a:latin typeface="等线" panose="02010600030101010101" pitchFamily="2" charset="-122"/>
                <a:cs typeface="Times New Roman" panose="02020603050405020304" pitchFamily="18" charset="0"/>
              </a:rPr>
              <a:t>敦煌研究</a:t>
            </a:r>
            <a:r>
              <a:rPr lang="en-US" altLang="zh-CN" kern="100" dirty="0">
                <a:latin typeface="等线" panose="02010600030101010101" pitchFamily="2" charset="-122"/>
                <a:cs typeface="Times New Roman" panose="02020603050405020304" pitchFamily="18" charset="0"/>
              </a:rPr>
              <a:t>,2012 </a:t>
            </a:r>
            <a:r>
              <a:rPr lang="zh-CN" altLang="zh-CN" kern="100" dirty="0">
                <a:latin typeface="等线" panose="02010600030101010101" pitchFamily="2" charset="-122"/>
                <a:cs typeface="Times New Roman" panose="02020603050405020304" pitchFamily="18" charset="0"/>
              </a:rPr>
              <a:t>年第</a:t>
            </a:r>
            <a:r>
              <a:rPr lang="en-US" altLang="zh-CN" kern="100" dirty="0">
                <a:latin typeface="等线" panose="02010600030101010101" pitchFamily="2" charset="-122"/>
                <a:cs typeface="Times New Roman" panose="02020603050405020304" pitchFamily="18" charset="0"/>
              </a:rPr>
              <a:t> 5 </a:t>
            </a:r>
            <a:r>
              <a:rPr lang="zh-CN" altLang="zh-CN" kern="100" dirty="0">
                <a:latin typeface="等线" panose="02010600030101010101" pitchFamily="2" charset="-122"/>
                <a:cs typeface="Times New Roman" panose="02020603050405020304" pitchFamily="18" charset="0"/>
              </a:rPr>
              <a:t>期</a:t>
            </a:r>
            <a:endParaRPr lang="zh-CN" altLang="zh-CN" kern="100" dirty="0">
              <a:latin typeface="等线" panose="02010600030101010101" pitchFamily="2" charset="-122"/>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2391</Words>
  <Application>WPS 演示</Application>
  <PresentationFormat>宽屏</PresentationFormat>
  <Paragraphs>179</Paragraphs>
  <Slides>30</Slides>
  <Notes>0</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30</vt:i4>
      </vt:variant>
    </vt:vector>
  </HeadingPairs>
  <TitlesOfParts>
    <vt:vector size="42" baseType="lpstr">
      <vt:lpstr>Arial</vt:lpstr>
      <vt:lpstr>宋体</vt:lpstr>
      <vt:lpstr>Wingdings</vt:lpstr>
      <vt:lpstr>Times New Roman</vt:lpstr>
      <vt:lpstr>等线</vt:lpstr>
      <vt:lpstr>等线 Light</vt:lpstr>
      <vt:lpstr>微软雅黑</vt:lpstr>
      <vt:lpstr>Arial Unicode MS</vt:lpstr>
      <vt:lpstr>Calibri</vt:lpstr>
      <vt:lpstr>SimSun-ExtB</vt:lpstr>
      <vt:lpstr>Office 主题​​</vt:lpstr>
      <vt:lpstr>1_Office 主题​​</vt:lpstr>
      <vt:lpstr>中亚燃灯佛、弥勒信仰与佛教的东传</vt:lpstr>
      <vt:lpstr>目录</vt:lpstr>
      <vt:lpstr>PowerPoint 演示文稿</vt:lpstr>
      <vt:lpstr>南传佛教与北传佛教</vt:lpstr>
      <vt:lpstr>佛教传播的时间线</vt:lpstr>
      <vt:lpstr>燃灯佛</vt:lpstr>
      <vt:lpstr>PowerPoint 演示文稿</vt:lpstr>
      <vt:lpstr>PowerPoint 演示文稿</vt:lpstr>
      <vt:lpstr>中亚的燃灯佛崇拜 </vt:lpstr>
      <vt:lpstr>PowerPoint 演示文稿</vt:lpstr>
      <vt:lpstr>PowerPoint 演示文稿</vt:lpstr>
      <vt:lpstr>燃灯佛在中国的崇拜 </vt:lpstr>
      <vt:lpstr>岩山寺文殊殿西壁的《燃灯佛授记》与线描图 </vt:lpstr>
      <vt:lpstr>PowerPoint 演示文稿</vt:lpstr>
      <vt:lpstr>清乾隆 铜鎏金燃灯佛坐像 </vt:lpstr>
      <vt:lpstr>北京通州燃灯佛舍利塔</vt:lpstr>
      <vt:lpstr>弥勒</vt:lpstr>
      <vt:lpstr>弥勒信仰的流派</vt:lpstr>
      <vt:lpstr>弥勒信仰的流派</vt:lpstr>
      <vt:lpstr>PowerPoint 演示文稿</vt:lpstr>
      <vt:lpstr>PowerPoint 演示文稿</vt:lpstr>
      <vt:lpstr>PowerPoint 演示文稿</vt:lpstr>
      <vt:lpstr>PowerPoint 演示文稿</vt:lpstr>
      <vt:lpstr>弥勒造像</vt:lpstr>
      <vt:lpstr>弥勒造像</vt:lpstr>
      <vt:lpstr>弥勒造像</vt:lpstr>
      <vt:lpstr>社会价值与当代意义</vt:lpstr>
      <vt:lpstr>资料引用</vt:lpstr>
      <vt:lpstr>分工情况</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中亚燃灯佛、弥勒信仰与佛教的东传</dc:title>
  <dc:creator>行健</dc:creator>
  <cp:lastModifiedBy>罹魂梦蝶</cp:lastModifiedBy>
  <cp:revision>24</cp:revision>
  <dcterms:created xsi:type="dcterms:W3CDTF">2022-04-01T03:54:00Z</dcterms:created>
  <dcterms:modified xsi:type="dcterms:W3CDTF">2022-04-01T09:51:00Z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0BA7A41731154FA98B60364237ECE379</vt:lpwstr>
  </property>
  <property fmtid="{D5CDD505-2E9C-101B-9397-08002B2CF9AE}" pid="3" name="KSOProductBuildVer">
    <vt:lpwstr>2052-11.1.0.11365</vt:lpwstr>
  </property>
</Properties>
</file>